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Lst>
  <p:sldSz cy="5143500" cx="9144000"/>
  <p:notesSz cx="6858000" cy="9144000"/>
  <p:embeddedFontLst>
    <p:embeddedFont>
      <p:font typeface="Roboto"/>
      <p:regular r:id="rId222"/>
      <p:bold r:id="rId223"/>
      <p:italic r:id="rId224"/>
      <p:boldItalic r:id="rId225"/>
    </p:embeddedFont>
    <p:embeddedFont>
      <p:font typeface="Montserrat"/>
      <p:regular r:id="rId226"/>
      <p:bold r:id="rId227"/>
      <p:italic r:id="rId228"/>
      <p:boldItalic r:id="rId229"/>
    </p:embeddedFont>
    <p:embeddedFont>
      <p:font typeface="Comfortaa"/>
      <p:regular r:id="rId230"/>
      <p:bold r:id="rId2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font" Target="fonts/Montserrat-italic.fntdata"/><Relationship Id="rId106" Type="http://schemas.openxmlformats.org/officeDocument/2006/relationships/slide" Target="slides/slide101.xml"/><Relationship Id="rId227" Type="http://schemas.openxmlformats.org/officeDocument/2006/relationships/font" Target="fonts/Montserrat-bold.fntdata"/><Relationship Id="rId105" Type="http://schemas.openxmlformats.org/officeDocument/2006/relationships/slide" Target="slides/slide100.xml"/><Relationship Id="rId226" Type="http://schemas.openxmlformats.org/officeDocument/2006/relationships/font" Target="fonts/Montserrat-regular.fntdata"/><Relationship Id="rId104" Type="http://schemas.openxmlformats.org/officeDocument/2006/relationships/slide" Target="slides/slide99.xml"/><Relationship Id="rId225" Type="http://schemas.openxmlformats.org/officeDocument/2006/relationships/font" Target="fonts/Roboto-boldItalic.fntdata"/><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font" Target="fonts/Montserrat-boldItalic.fntdata"/><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font" Target="fonts/Roboto-italic.fntdata"/><Relationship Id="rId102" Type="http://schemas.openxmlformats.org/officeDocument/2006/relationships/slide" Target="slides/slide97.xml"/><Relationship Id="rId223" Type="http://schemas.openxmlformats.org/officeDocument/2006/relationships/font" Target="fonts/Roboto-bold.fntdata"/><Relationship Id="rId101" Type="http://schemas.openxmlformats.org/officeDocument/2006/relationships/slide" Target="slides/slide96.xml"/><Relationship Id="rId222" Type="http://schemas.openxmlformats.org/officeDocument/2006/relationships/font" Target="fonts/Roboto-regular.fntdata"/><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font" Target="fonts/Comfortaa-bold.fntdata"/><Relationship Id="rId230" Type="http://schemas.openxmlformats.org/officeDocument/2006/relationships/font" Target="fonts/Comfortaa-regular.fntdata"/><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langchain.com/docs/integrations/vectorstore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langchain.com/docs/integrations/vectorstores" TargetMode="Externa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s.langchain.com/docs/integrations/vectorstores" TargetMode="Externa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0cc97ca98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0cc97ca98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b077069fa_0_170: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0" lvl="0" marL="0" rtl="0" algn="l">
              <a:spcBef>
                <a:spcPts val="0"/>
              </a:spcBef>
              <a:spcAft>
                <a:spcPts val="0"/>
              </a:spcAft>
              <a:buNone/>
            </a:pPr>
            <a:r>
              <a:t/>
            </a:r>
            <a:endParaRPr sz="1400"/>
          </a:p>
        </p:txBody>
      </p:sp>
      <p:sp>
        <p:nvSpPr>
          <p:cNvPr id="127" name="Google Shape;127;g31b077069fa_0_170:notes"/>
          <p:cNvSpPr/>
          <p:nvPr>
            <p:ph idx="2" type="sldImg"/>
          </p:nvPr>
        </p:nvSpPr>
        <p:spPr>
          <a:xfrm>
            <a:off x="381175"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1b077069fa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1b077069fa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1b077069fa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1b077069fa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31b077069fa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1b077069fa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1b077069fa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1b077069fa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1b077069fa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1b077069fa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1b077069fa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1b077069fa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31b077069fa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1b077069fa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1b077069fa_2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1b077069fa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1b077069fa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1b077069fa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1b077069fa_1_1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7" name="Google Shape;857;g31b077069fa_1_19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eceda93c9_0_0: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0" lvl="0" marL="0" rtl="0" algn="l">
              <a:spcBef>
                <a:spcPts val="0"/>
              </a:spcBef>
              <a:spcAft>
                <a:spcPts val="0"/>
              </a:spcAft>
              <a:buNone/>
            </a:pPr>
            <a:r>
              <a:t/>
            </a:r>
            <a:endParaRPr sz="1400"/>
          </a:p>
        </p:txBody>
      </p:sp>
      <p:sp>
        <p:nvSpPr>
          <p:cNvPr id="133" name="Google Shape;133;g31eceda93c9_0_0:notes"/>
          <p:cNvSpPr/>
          <p:nvPr>
            <p:ph idx="2" type="sldImg"/>
          </p:nvPr>
        </p:nvSpPr>
        <p:spPr>
          <a:xfrm>
            <a:off x="381175"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1b077069fa_1_1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1b077069fa_1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1b077069fa_1_1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1b077069fa_1_1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1b077069fa_1_1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1b077069fa_1_1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1b077069fa_1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1b077069fa_1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1b077069fa_1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1b077069fa_1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1b077069fa_1_1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1b077069fa_1_1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1b077069fa_1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1b077069fa_1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1b077069fa_1_1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1b077069fa_1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1b077069fa_1_1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31b077069fa_1_1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1b077069fa_1_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1b077069fa_1_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https://python.langchain.com/docs/modules/memory/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b077069fa_0_253: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0" lvl="0" marL="0" rtl="0" algn="l">
              <a:spcBef>
                <a:spcPts val="0"/>
              </a:spcBef>
              <a:spcAft>
                <a:spcPts val="0"/>
              </a:spcAft>
              <a:buNone/>
            </a:pPr>
            <a:r>
              <a:t/>
            </a:r>
            <a:endParaRPr sz="1400"/>
          </a:p>
        </p:txBody>
      </p:sp>
      <p:sp>
        <p:nvSpPr>
          <p:cNvPr id="140" name="Google Shape;140;g31b077069fa_0_253:notes"/>
          <p:cNvSpPr/>
          <p:nvPr>
            <p:ph idx="2" type="sldImg"/>
          </p:nvPr>
        </p:nvSpPr>
        <p:spPr>
          <a:xfrm>
            <a:off x="381175"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1b077069fa_1_1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1b077069fa_1_1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1b077069fa_1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1b077069fa_1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1b077069fa_1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1b077069fa_1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1b077069fa_1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1b077069fa_1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1b077069fa_1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1b077069fa_1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1b077069fa_1_2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1b077069fa_1_2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A5: Perform tests and checks on the connections between disparate application programs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1b077069fa_1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1b077069fa_1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1b077069fa_1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1b077069fa_1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A5: Perform tests and checks on the connections between disparate application programs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1b077069fa_2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1b077069fa_2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A5: Perform tests and checks on the connections between disparate application programs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1b077069fa_2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1b077069fa_2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A5: Perform tests and checks on the connections between disparate application programs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eceda93c9_0_52: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0" lvl="0" marL="0" rtl="0" algn="l">
              <a:spcBef>
                <a:spcPts val="0"/>
              </a:spcBef>
              <a:spcAft>
                <a:spcPts val="0"/>
              </a:spcAft>
              <a:buNone/>
            </a:pPr>
            <a:r>
              <a:t/>
            </a:r>
            <a:endParaRPr sz="1400"/>
          </a:p>
        </p:txBody>
      </p:sp>
      <p:sp>
        <p:nvSpPr>
          <p:cNvPr id="146" name="Google Shape;146;g31eceda93c9_0_52:notes"/>
          <p:cNvSpPr/>
          <p:nvPr>
            <p:ph idx="2" type="sldImg"/>
          </p:nvPr>
        </p:nvSpPr>
        <p:spPr>
          <a:xfrm>
            <a:off x="381175"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1b077069fa_1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1b077069fa_1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1b077069fa_1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31b077069fa_1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1b077069fa_1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1b077069fa_1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1b077069fa_1_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31b077069fa_1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1b077069fa_2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1b077069fa_2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1b077069fa_1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1b077069fa_1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1b077069fa_1_2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1b077069fa_1_2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1b077069fa_1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1b077069fa_1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1b077069fa_1_2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1b077069fa_1_2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1b077069fa_1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1b077069fa_1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eceda93c9_0_58:notes"/>
          <p:cNvSpPr/>
          <p:nvPr>
            <p:ph idx="2" type="sldImg"/>
          </p:nvPr>
        </p:nvSpPr>
        <p:spPr>
          <a:xfrm>
            <a:off x="381013"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153" name="Google Shape;153;g31eceda93c9_0_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300"/>
          </a:p>
        </p:txBody>
      </p:sp>
      <p:sp>
        <p:nvSpPr>
          <p:cNvPr id="154" name="Google Shape;154;g31eceda93c9_0_58:notes"/>
          <p:cNvSpPr txBox="1"/>
          <p:nvPr/>
        </p:nvSpPr>
        <p:spPr>
          <a:xfrm>
            <a:off x="3884612" y="8685212"/>
            <a:ext cx="2972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1100" u="none" cap="none" strike="noStrike">
                <a:solidFill>
                  <a:srgbClr val="000000"/>
                </a:solidFill>
                <a:latin typeface="Calibri"/>
                <a:ea typeface="Calibri"/>
                <a:cs typeface="Calibri"/>
                <a:sym typeface="Calibri"/>
              </a:rPr>
              <a:t>‹#›</a:t>
            </a:fld>
            <a:endParaRPr sz="13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1b077069fa_1_2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1b077069fa_1_2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1b077069fa_1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1b077069fa_1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1b077069fa_1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1b077069fa_1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31b077069fa_1_2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31b077069fa_1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1b077069fa_1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1b077069fa_1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31b077069fa_1_2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1b077069fa_1_2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1b077069fa_1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31b077069fa_1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1b077069fa_1_2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1b077069fa_1_2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1b077069fa_1_2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1b077069fa_1_2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K5: Functions of Application Programming Interfaces (APIs) </a:t>
            </a:r>
            <a:endParaRPr>
              <a:solidFill>
                <a:schemeClr val="dk1"/>
              </a:solidFill>
            </a:endParaRPr>
          </a:p>
          <a:p>
            <a:pPr indent="0" lvl="0" marL="0" rtl="0" algn="l">
              <a:spcBef>
                <a:spcPts val="0"/>
              </a:spcBef>
              <a:spcAft>
                <a:spcPts val="0"/>
              </a:spcAft>
              <a:buNone/>
            </a:pPr>
            <a:r>
              <a:rPr lang="en">
                <a:solidFill>
                  <a:schemeClr val="dk1"/>
                </a:solidFill>
              </a:rPr>
              <a:t>A3: Utilise middleware to integrate data and functions across application programs within an enterprise</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1b077069fa_1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1b077069fa_1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b077069fa_1_1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omfortaa"/>
              <a:buChar char="•"/>
            </a:pPr>
            <a:r>
              <a:rPr b="1" lang="en" sz="1800">
                <a:solidFill>
                  <a:schemeClr val="dk1"/>
                </a:solidFill>
                <a:latin typeface="Comfortaa"/>
                <a:ea typeface="Comfortaa"/>
                <a:cs typeface="Comfortaa"/>
                <a:sym typeface="Comfortaa"/>
              </a:rPr>
              <a:t>Introduction to the AI and Prompt Engineering</a:t>
            </a:r>
            <a:endParaRPr b="1" sz="1800">
              <a:solidFill>
                <a:schemeClr val="dk1"/>
              </a:solidFill>
              <a:latin typeface="Comfortaa"/>
              <a:ea typeface="Comfortaa"/>
              <a:cs typeface="Comfortaa"/>
              <a:sym typeface="Comfortaa"/>
            </a:endParaRPr>
          </a:p>
          <a:p>
            <a:pPr indent="-342900" lvl="0" marL="457200" rtl="0" algn="l">
              <a:spcBef>
                <a:spcPts val="0"/>
              </a:spcBef>
              <a:spcAft>
                <a:spcPts val="0"/>
              </a:spcAft>
              <a:buClr>
                <a:schemeClr val="dk1"/>
              </a:buClr>
              <a:buSzPts val="1800"/>
              <a:buFont typeface="Comfortaa"/>
              <a:buChar char="•"/>
            </a:pPr>
            <a:r>
              <a:rPr b="1" lang="en" sz="1800">
                <a:solidFill>
                  <a:schemeClr val="dk1"/>
                </a:solidFill>
                <a:latin typeface="Comfortaa"/>
                <a:ea typeface="Comfortaa"/>
                <a:cs typeface="Comfortaa"/>
                <a:sym typeface="Comfortaa"/>
              </a:rPr>
              <a:t>Prompt engineering principles and tactics</a:t>
            </a:r>
            <a:endParaRPr b="1" sz="1800">
              <a:solidFill>
                <a:schemeClr val="dk1"/>
              </a:solidFill>
              <a:latin typeface="Comfortaa"/>
              <a:ea typeface="Comfortaa"/>
              <a:cs typeface="Comfortaa"/>
              <a:sym typeface="Comfortaa"/>
            </a:endParaRPr>
          </a:p>
          <a:p>
            <a:pPr indent="-342900" lvl="0" marL="457200" rtl="0" algn="l">
              <a:spcBef>
                <a:spcPts val="0"/>
              </a:spcBef>
              <a:spcAft>
                <a:spcPts val="0"/>
              </a:spcAft>
              <a:buClr>
                <a:schemeClr val="dk1"/>
              </a:buClr>
              <a:buSzPts val="1800"/>
              <a:buFont typeface="Comfortaa"/>
              <a:buChar char="•"/>
            </a:pPr>
            <a:r>
              <a:rPr b="1" lang="en" sz="1800">
                <a:solidFill>
                  <a:schemeClr val="dk1"/>
                </a:solidFill>
                <a:latin typeface="Comfortaa"/>
                <a:ea typeface="Comfortaa"/>
                <a:cs typeface="Comfortaa"/>
                <a:sym typeface="Comfortaa"/>
              </a:rPr>
              <a:t>Conceptualize content ideas to meet marketing objectives using Prompt Engineering</a:t>
            </a:r>
            <a:endParaRPr b="1" sz="1800">
              <a:solidFill>
                <a:schemeClr val="dk1"/>
              </a:solidFill>
              <a:latin typeface="Comfortaa"/>
              <a:ea typeface="Comfortaa"/>
              <a:cs typeface="Comfortaa"/>
              <a:sym typeface="Comfortaa"/>
            </a:endParaRPr>
          </a:p>
          <a:p>
            <a:pPr indent="-342900" lvl="0" marL="457200" rtl="0" algn="l">
              <a:spcBef>
                <a:spcPts val="0"/>
              </a:spcBef>
              <a:spcAft>
                <a:spcPts val="0"/>
              </a:spcAft>
              <a:buClr>
                <a:schemeClr val="dk1"/>
              </a:buClr>
              <a:buSzPts val="1800"/>
              <a:buFont typeface="Comfortaa"/>
              <a:buChar char="•"/>
            </a:pPr>
            <a:r>
              <a:rPr b="1" lang="en" sz="1800">
                <a:solidFill>
                  <a:schemeClr val="dk1"/>
                </a:solidFill>
                <a:latin typeface="Comfortaa"/>
                <a:ea typeface="Comfortaa"/>
                <a:cs typeface="Comfortaa"/>
                <a:sym typeface="Comfortaa"/>
              </a:rPr>
              <a:t>Map out digital storyboards as part of a content strategy</a:t>
            </a:r>
            <a:endParaRPr b="1" sz="18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SzPts val="1100"/>
              <a:buNone/>
            </a:pPr>
            <a:r>
              <a:t/>
            </a:r>
            <a:endParaRPr/>
          </a:p>
        </p:txBody>
      </p:sp>
      <p:sp>
        <p:nvSpPr>
          <p:cNvPr id="162" name="Google Shape;162;g31b077069fa_1_14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1b077069fa_1_2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1b077069fa_1_2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1b077069fa_1_2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1b077069fa_1_2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1b077069fa_1_2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1b077069fa_1_2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1b077069fa_1_2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1b077069fa_1_2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31b077069fa_1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31b077069fa_1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1b077069fa_1_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1b077069fa_1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1b077069fa_1_2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1b077069fa_1_2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31b077069fa_1_2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31b077069fa_1_2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31b077069fa_1_2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31b077069fa_1_2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1b077069fa_1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31b077069fa_1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b077069fa_1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b077069fa_1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K1: Types of middleware and their featur</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1b077069fa_1_2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1b077069fa_1_2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A4: Support API-level integration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1b077069fa_1_2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1b077069fa_1_2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1b077069fa_1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31b077069fa_1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1b077069fa_1_2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31b077069fa_1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1b077069fa_1_2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31b077069fa_1_2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31b077069fa_1_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31b077069fa_1_2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31b077069fa_1_2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31b077069fa_1_2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31b077069fa_1_2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31b077069fa_1_2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31b077069fa_1_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31b077069fa_1_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31b077069fa_1_2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31b077069fa_1_2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b077069fa_1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b077069fa_1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K1: Types of middleware and their featur</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31a9f1ded02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omfortaa"/>
              <a:buChar char="•"/>
            </a:pPr>
            <a:r>
              <a:rPr b="1" lang="en" sz="1800">
                <a:solidFill>
                  <a:schemeClr val="dk1"/>
                </a:solidFill>
                <a:latin typeface="Comfortaa"/>
                <a:ea typeface="Comfortaa"/>
                <a:cs typeface="Comfortaa"/>
                <a:sym typeface="Comfortaa"/>
              </a:rPr>
              <a:t>Introduction to the AI and Prompt Engineering</a:t>
            </a:r>
            <a:endParaRPr b="1" sz="1800">
              <a:solidFill>
                <a:schemeClr val="dk1"/>
              </a:solidFill>
              <a:latin typeface="Comfortaa"/>
              <a:ea typeface="Comfortaa"/>
              <a:cs typeface="Comfortaa"/>
              <a:sym typeface="Comfortaa"/>
            </a:endParaRPr>
          </a:p>
          <a:p>
            <a:pPr indent="-342900" lvl="0" marL="457200" rtl="0" algn="l">
              <a:spcBef>
                <a:spcPts val="0"/>
              </a:spcBef>
              <a:spcAft>
                <a:spcPts val="0"/>
              </a:spcAft>
              <a:buClr>
                <a:schemeClr val="dk1"/>
              </a:buClr>
              <a:buSzPts val="1800"/>
              <a:buFont typeface="Comfortaa"/>
              <a:buChar char="•"/>
            </a:pPr>
            <a:r>
              <a:rPr b="1" lang="en" sz="1800">
                <a:solidFill>
                  <a:schemeClr val="dk1"/>
                </a:solidFill>
                <a:latin typeface="Comfortaa"/>
                <a:ea typeface="Comfortaa"/>
                <a:cs typeface="Comfortaa"/>
                <a:sym typeface="Comfortaa"/>
              </a:rPr>
              <a:t>Prompt engineering principles and tactics</a:t>
            </a:r>
            <a:endParaRPr b="1" sz="1800">
              <a:solidFill>
                <a:schemeClr val="dk1"/>
              </a:solidFill>
              <a:latin typeface="Comfortaa"/>
              <a:ea typeface="Comfortaa"/>
              <a:cs typeface="Comfortaa"/>
              <a:sym typeface="Comfortaa"/>
            </a:endParaRPr>
          </a:p>
          <a:p>
            <a:pPr indent="-342900" lvl="0" marL="457200" rtl="0" algn="l">
              <a:spcBef>
                <a:spcPts val="0"/>
              </a:spcBef>
              <a:spcAft>
                <a:spcPts val="0"/>
              </a:spcAft>
              <a:buClr>
                <a:schemeClr val="dk1"/>
              </a:buClr>
              <a:buSzPts val="1800"/>
              <a:buFont typeface="Comfortaa"/>
              <a:buChar char="•"/>
            </a:pPr>
            <a:r>
              <a:rPr b="1" lang="en" sz="1800">
                <a:solidFill>
                  <a:schemeClr val="dk1"/>
                </a:solidFill>
                <a:latin typeface="Comfortaa"/>
                <a:ea typeface="Comfortaa"/>
                <a:cs typeface="Comfortaa"/>
                <a:sym typeface="Comfortaa"/>
              </a:rPr>
              <a:t>Conceptualize content ideas to meet marketing objectives using Prompt Engineering</a:t>
            </a:r>
            <a:endParaRPr b="1" sz="1800">
              <a:solidFill>
                <a:schemeClr val="dk1"/>
              </a:solidFill>
              <a:latin typeface="Comfortaa"/>
              <a:ea typeface="Comfortaa"/>
              <a:cs typeface="Comfortaa"/>
              <a:sym typeface="Comfortaa"/>
            </a:endParaRPr>
          </a:p>
          <a:p>
            <a:pPr indent="-342900" lvl="0" marL="457200" rtl="0" algn="l">
              <a:spcBef>
                <a:spcPts val="0"/>
              </a:spcBef>
              <a:spcAft>
                <a:spcPts val="0"/>
              </a:spcAft>
              <a:buClr>
                <a:schemeClr val="dk1"/>
              </a:buClr>
              <a:buSzPts val="1800"/>
              <a:buFont typeface="Comfortaa"/>
              <a:buChar char="•"/>
            </a:pPr>
            <a:r>
              <a:rPr b="1" lang="en" sz="1800">
                <a:solidFill>
                  <a:schemeClr val="dk1"/>
                </a:solidFill>
                <a:latin typeface="Comfortaa"/>
                <a:ea typeface="Comfortaa"/>
                <a:cs typeface="Comfortaa"/>
                <a:sym typeface="Comfortaa"/>
              </a:rPr>
              <a:t>Map out digital storyboards as part of a content strategy</a:t>
            </a:r>
            <a:endParaRPr b="1" sz="18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SzPts val="1100"/>
              <a:buNone/>
            </a:pPr>
            <a:r>
              <a:t/>
            </a:r>
            <a:endParaRPr/>
          </a:p>
        </p:txBody>
      </p:sp>
      <p:sp>
        <p:nvSpPr>
          <p:cNvPr id="1243" name="Google Shape;1243;g31a9f1ded02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31b077069fa_1_2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31b077069fa_1_2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https://python.langchain.com/docs/modules/memory/</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31b077069fa_1_2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31b077069fa_1_2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A6: Verify proper functioning of modules and applications across multiple or integrated platforms</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1b077069fa_1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1b077069fa_1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https://python.langchain.com/docs/modules/memory/</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31b077069fa_1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31b077069fa_1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31b077069fa_1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31b077069fa_1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31b077069fa_1_2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31b077069fa_1_2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1b077069fa_1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31b077069fa_1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31b077069fa_1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31b077069fa_1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A6: Verify proper functioning of modules and applications across multiple or integrated platforms</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31b077069fa_1_2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31b077069fa_1_2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b077069fa_1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b077069fa_1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1b077069fa_1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31b077069fa_1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31b077069fa_1_2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31b077069fa_1_2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31b077069fa_1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31b077069fa_1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1b077069fa_1_2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31b077069fa_1_2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31b077069fa_1_2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31b077069fa_1_2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31b077069fa_1_2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31b077069fa_1_2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31b077069fa_1_2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31b077069fa_1_2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31b077069fa_1_2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31b077069fa_1_2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https://js.langchain.com/docs/integrations/vectorstores</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31b077069fa_1_2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31b077069fa_1_2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https://js.langchain.com/docs/integrations/vectorstores</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31b077069fa_1_2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31b077069fa_1_2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b077069fa_1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b077069fa_1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K1, A1</a:t>
            </a:r>
            <a:endParaRPr>
              <a:solidFill>
                <a:schemeClr val="dk1"/>
              </a:solidFill>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1b077069fa_1_2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1b077069fa_1_2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1b077069fa_1_2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31b077069fa_1_2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31b077069fa_1_2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31b077069fa_1_2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1b077069fa_1_2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31b077069fa_1_2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31b077069fa_1_2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31b077069fa_1_2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https://js.langchain.com/docs/integrations/vectorstores</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1b077069fa_1_2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31b077069fa_1_2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https://python.langchain.com/docs/modules/memory/</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31b077069fa_1_2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31b077069fa_1_2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https://python.langchain.com/docs/modules/memory/</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31b077069fa_1_2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31b077069fa_1_2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31b077069fa_1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31b077069fa_1_2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A6: Verify proper functioning of modules and applications across multiple or integrated platforms</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1b077069fa_1_2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31b077069fa_1_2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Vector stores | 🦜️🔗 Langchain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cc97ca982_0_469: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215900" lvl="0" marL="215900" rtl="0" algn="l">
              <a:spcBef>
                <a:spcPts val="0"/>
              </a:spcBef>
              <a:spcAft>
                <a:spcPts val="0"/>
              </a:spcAft>
              <a:buClr>
                <a:schemeClr val="dk1"/>
              </a:buClr>
              <a:buSzPts val="1100"/>
              <a:buFont typeface="Arial"/>
              <a:buNone/>
            </a:pPr>
            <a:r>
              <a:t/>
            </a:r>
            <a:endParaRPr sz="1200">
              <a:latin typeface="Comfortaa"/>
              <a:ea typeface="Comfortaa"/>
              <a:cs typeface="Comfortaa"/>
              <a:sym typeface="Comfortaa"/>
            </a:endParaRPr>
          </a:p>
          <a:p>
            <a:pPr indent="0" lvl="0" marL="0" rtl="0" algn="l">
              <a:spcBef>
                <a:spcPts val="0"/>
              </a:spcBef>
              <a:spcAft>
                <a:spcPts val="0"/>
              </a:spcAft>
              <a:buNone/>
            </a:pPr>
            <a:r>
              <a:t/>
            </a:r>
            <a:endParaRPr sz="1100">
              <a:latin typeface="Comfortaa"/>
              <a:ea typeface="Comfortaa"/>
              <a:cs typeface="Comfortaa"/>
              <a:sym typeface="Comfortaa"/>
            </a:endParaRPr>
          </a:p>
        </p:txBody>
      </p:sp>
      <p:sp>
        <p:nvSpPr>
          <p:cNvPr id="72" name="Google Shape;72;g30cc97ca982_0_469:notes"/>
          <p:cNvSpPr/>
          <p:nvPr>
            <p:ph idx="2" type="sldImg"/>
          </p:nvPr>
        </p:nvSpPr>
        <p:spPr>
          <a:xfrm>
            <a:off x="381188"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b077069fa_1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b077069fa_1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K1, A1</a:t>
            </a:r>
            <a:endParaRPr>
              <a:solidFill>
                <a:schemeClr val="dk1"/>
              </a:solidFill>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31b077069fa_1_2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31b077069fa_1_2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31b077069fa_1_2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1b077069fa_1_2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A6: Verify proper functioning of modules and applications across multiple or integrated platforms</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31b077069fa_1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31b077069fa_1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A1: Identify opportunities for creating connections among various devices, databases, software and applications</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1b077069fa_1_2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31b077069fa_1_2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A1: Identify opportunities for creating connections among various devices, databases, software and applications</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31b077069fa_1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31b077069fa_1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A1: Identify opportunities for creating connections among various devices, databases, software and applications</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1b077069fa_1_2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31b077069fa_1_2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Vector stores | 🦜️🔗 Langchain</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1b077069fa_1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1b077069fa_1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A6: Verify proper functioning of modules and applications across multiple or integrated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1b077069fa_1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1b077069fa_1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Vector stores | 🦜️🔗 Langchain</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1b077069fa_1_2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1b077069fa_1_2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1b077069fa_1_2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31b077069fa_1_2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K3: Different types of platforms on which applications run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A5: Perform tests and checks on the connections between disparate application programs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b077069fa_1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b077069fa_1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K1, A1</a:t>
            </a:r>
            <a:endParaRPr>
              <a:solidFill>
                <a:schemeClr val="dk1"/>
              </a:solidFill>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30cc97ca982_0_543:notes"/>
          <p:cNvSpPr/>
          <p:nvPr>
            <p:ph idx="2" type="sldImg"/>
          </p:nvPr>
        </p:nvSpPr>
        <p:spPr>
          <a:xfrm>
            <a:off x="381188" y="685778"/>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30cc97ca982_0_543:notes"/>
          <p:cNvSpPr txBox="1"/>
          <p:nvPr>
            <p:ph idx="1" type="body"/>
          </p:nvPr>
        </p:nvSpPr>
        <p:spPr>
          <a:xfrm>
            <a:off x="685795" y="434338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31b9149cb17_1_52:notes"/>
          <p:cNvSpPr txBox="1"/>
          <p:nvPr>
            <p:ph idx="1" type="body"/>
          </p:nvPr>
        </p:nvSpPr>
        <p:spPr>
          <a:xfrm>
            <a:off x="685795" y="4343383"/>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484" name="Google Shape;1484;g31b9149cb17_1_52:notes"/>
          <p:cNvSpPr/>
          <p:nvPr>
            <p:ph idx="2" type="sldImg"/>
          </p:nvPr>
        </p:nvSpPr>
        <p:spPr>
          <a:xfrm>
            <a:off x="381177"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1b9149cb17_1_59:notes"/>
          <p:cNvSpPr/>
          <p:nvPr>
            <p:ph idx="2" type="sldImg"/>
          </p:nvPr>
        </p:nvSpPr>
        <p:spPr>
          <a:xfrm>
            <a:off x="381188" y="685778"/>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31b9149cb17_1_59:notes"/>
          <p:cNvSpPr txBox="1"/>
          <p:nvPr>
            <p:ph idx="1" type="body"/>
          </p:nvPr>
        </p:nvSpPr>
        <p:spPr>
          <a:xfrm>
            <a:off x="685795" y="434338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Assessor Guide: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Request the access to </a:t>
            </a:r>
            <a:endParaRPr/>
          </a:p>
          <a:p>
            <a:pPr indent="0" lvl="0" marL="0" rtl="0" algn="l">
              <a:spcBef>
                <a:spcPts val="0"/>
              </a:spcBef>
              <a:spcAft>
                <a:spcPts val="0"/>
              </a:spcAft>
              <a:buNone/>
            </a:pPr>
            <a:r>
              <a:rPr lang="en"/>
              <a:t>https://colab.research.google.com/drive/1Z3GWKczCULhG6Gd86vvYbykwCqjcUIn9?usp=sharing</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31b9149cb17_1_64:notes"/>
          <p:cNvSpPr/>
          <p:nvPr>
            <p:ph idx="2" type="sldImg"/>
          </p:nvPr>
        </p:nvSpPr>
        <p:spPr>
          <a:xfrm>
            <a:off x="381161" y="685778"/>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31b9149cb17_1_64:notes"/>
          <p:cNvSpPr txBox="1"/>
          <p:nvPr>
            <p:ph idx="1" type="body"/>
          </p:nvPr>
        </p:nvSpPr>
        <p:spPr>
          <a:xfrm>
            <a:off x="685795" y="4343383"/>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1b9149cb17_1_71:notes"/>
          <p:cNvSpPr/>
          <p:nvPr>
            <p:ph idx="2" type="sldImg"/>
          </p:nvPr>
        </p:nvSpPr>
        <p:spPr>
          <a:xfrm>
            <a:off x="381188" y="685778"/>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31b9149cb17_1_71:notes"/>
          <p:cNvSpPr txBox="1"/>
          <p:nvPr>
            <p:ph idx="1" type="body"/>
          </p:nvPr>
        </p:nvSpPr>
        <p:spPr>
          <a:xfrm>
            <a:off x="685795" y="434338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31b9149cb17_1_78:notes"/>
          <p:cNvSpPr/>
          <p:nvPr>
            <p:ph idx="2" type="sldImg"/>
          </p:nvPr>
        </p:nvSpPr>
        <p:spPr>
          <a:xfrm>
            <a:off x="381161" y="685778"/>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31b9149cb17_1_78:notes"/>
          <p:cNvSpPr txBox="1"/>
          <p:nvPr>
            <p:ph idx="1" type="body"/>
          </p:nvPr>
        </p:nvSpPr>
        <p:spPr>
          <a:xfrm>
            <a:off x="685795" y="4343383"/>
            <a:ext cx="5486400" cy="4114800"/>
          </a:xfrm>
          <a:prstGeom prst="rect">
            <a:avLst/>
          </a:prstGeom>
        </p:spPr>
        <p:txBody>
          <a:bodyPr anchorCtr="0" anchor="t" bIns="91450" lIns="91450" spcFirstLastPara="1" rIns="91450" wrap="square" tIns="91450">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31b9149cb17_1_84:notes"/>
          <p:cNvSpPr/>
          <p:nvPr>
            <p:ph idx="2" type="sldImg"/>
          </p:nvPr>
        </p:nvSpPr>
        <p:spPr>
          <a:xfrm>
            <a:off x="381188" y="685778"/>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1" name="Google Shape;1521;g31b9149cb17_1_84:notes"/>
          <p:cNvSpPr txBox="1"/>
          <p:nvPr>
            <p:ph idx="1" type="body"/>
          </p:nvPr>
        </p:nvSpPr>
        <p:spPr>
          <a:xfrm>
            <a:off x="685795" y="4343383"/>
            <a:ext cx="5486400" cy="4114800"/>
          </a:xfrm>
          <a:prstGeom prst="rect">
            <a:avLst/>
          </a:prstGeom>
          <a:noFill/>
          <a:ln>
            <a:noFill/>
          </a:ln>
        </p:spPr>
        <p:txBody>
          <a:bodyPr anchorCtr="0" anchor="t" bIns="88575" lIns="88575" spcFirstLastPara="1" rIns="88575" wrap="square" tIns="88575">
            <a:noAutofit/>
          </a:bodyPr>
          <a:lstStyle/>
          <a:p>
            <a:pPr indent="0" lvl="0" marL="0" marR="0" rtl="0" algn="l">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b077069fa_1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b077069fa_1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K1, A1</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b077069fa_1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1b077069fa_1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K1, A1</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b077069fa_1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b077069fa_1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K1, A1</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b077069fa_1_1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b077069fa_1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omfortaa"/>
                <a:ea typeface="Comfortaa"/>
                <a:cs typeface="Comfortaa"/>
                <a:sym typeface="Comfortaa"/>
              </a:rPr>
              <a:t>K1, A1</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b077069fa_1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b077069fa_1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b077069fa_1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b077069fa_1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b077069fa_1_1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b077069fa_1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43541"/>
                </a:solidFill>
                <a:latin typeface="Roboto"/>
                <a:ea typeface="Roboto"/>
                <a:cs typeface="Roboto"/>
                <a:sym typeface="Roboto"/>
              </a:rPr>
              <a:t>What is GPT?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b077069fa_1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b077069fa_1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6f65978bd_0_0: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215900" lvl="0" marL="215900" rtl="0" algn="l">
              <a:spcBef>
                <a:spcPts val="0"/>
              </a:spcBef>
              <a:spcAft>
                <a:spcPts val="0"/>
              </a:spcAft>
              <a:buClr>
                <a:schemeClr val="dk1"/>
              </a:buClr>
              <a:buSzPts val="1100"/>
              <a:buFont typeface="Arial"/>
              <a:buNone/>
            </a:pPr>
            <a:r>
              <a:t/>
            </a:r>
            <a:endParaRPr sz="1200">
              <a:latin typeface="Comfortaa"/>
              <a:ea typeface="Comfortaa"/>
              <a:cs typeface="Comfortaa"/>
              <a:sym typeface="Comfortaa"/>
            </a:endParaRPr>
          </a:p>
        </p:txBody>
      </p:sp>
      <p:sp>
        <p:nvSpPr>
          <p:cNvPr id="79" name="Google Shape;79;g316f65978bd_0_0:notes"/>
          <p:cNvSpPr/>
          <p:nvPr>
            <p:ph idx="2" type="sldImg"/>
          </p:nvPr>
        </p:nvSpPr>
        <p:spPr>
          <a:xfrm>
            <a:off x="381188"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1b077069fa_1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1b077069fa_1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K1: Types of middleware and their featur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1b077069fa_1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1b077069fa_1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K1: Types of middleware and their featur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b077069fa_1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b077069fa_1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K1: Types of middleware and their featur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b077069fa_2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g31b077069fa_2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b077069fa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b077069fa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https://youtu.be/SSnsmqIj1MI?si=i8DggRu0WX8rDBDX</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1b077069fa_2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g31b077069fa_2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b077069fa_2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g31b077069fa_2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b077069fa_2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g31b077069fa_2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b077069fa_2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31b077069fa_2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b077069fa_2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g31b077069fa_2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b9149cb17_1_135: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215900" lvl="0" marL="215900" rtl="0" algn="l">
              <a:spcBef>
                <a:spcPts val="0"/>
              </a:spcBef>
              <a:spcAft>
                <a:spcPts val="0"/>
              </a:spcAft>
              <a:buClr>
                <a:schemeClr val="dk1"/>
              </a:buClr>
              <a:buSzPts val="1100"/>
              <a:buFont typeface="Arial"/>
              <a:buNone/>
            </a:pPr>
            <a:r>
              <a:t/>
            </a:r>
            <a:endParaRPr sz="1200">
              <a:latin typeface="Comfortaa"/>
              <a:ea typeface="Comfortaa"/>
              <a:cs typeface="Comfortaa"/>
              <a:sym typeface="Comfortaa"/>
            </a:endParaRPr>
          </a:p>
        </p:txBody>
      </p:sp>
      <p:sp>
        <p:nvSpPr>
          <p:cNvPr id="86" name="Google Shape;86;g31b9149cb17_1_135:notes"/>
          <p:cNvSpPr/>
          <p:nvPr>
            <p:ph idx="2" type="sldImg"/>
          </p:nvPr>
        </p:nvSpPr>
        <p:spPr>
          <a:xfrm>
            <a:off x="381188"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b077069fa_2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g31b077069fa_2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b077069fa_2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g31b077069fa_2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b077069fa_2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g31b077069fa_2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1b077069fa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31b077069fa_2_2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b077069fa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b077069fa_2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1b077069fa_2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1b077069fa_2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b077069fa_2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1b077069fa_2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1a9f1ded02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g31a9f1ded02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a9f1ded02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g31a9f1ded02_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a9f1ded02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g31a9f1ded02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1b9149cb17_1_141: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215900" lvl="0" marL="215900" rtl="0" algn="l">
              <a:spcBef>
                <a:spcPts val="0"/>
              </a:spcBef>
              <a:spcAft>
                <a:spcPts val="0"/>
              </a:spcAft>
              <a:buClr>
                <a:schemeClr val="dk1"/>
              </a:buClr>
              <a:buSzPts val="1100"/>
              <a:buFont typeface="Arial"/>
              <a:buNone/>
            </a:pPr>
            <a:r>
              <a:t/>
            </a:r>
            <a:endParaRPr sz="1200">
              <a:latin typeface="Comfortaa"/>
              <a:ea typeface="Comfortaa"/>
              <a:cs typeface="Comfortaa"/>
              <a:sym typeface="Comfortaa"/>
            </a:endParaRPr>
          </a:p>
        </p:txBody>
      </p:sp>
      <p:sp>
        <p:nvSpPr>
          <p:cNvPr id="93" name="Google Shape;93;g31b9149cb17_1_141:notes"/>
          <p:cNvSpPr/>
          <p:nvPr>
            <p:ph idx="2" type="sldImg"/>
          </p:nvPr>
        </p:nvSpPr>
        <p:spPr>
          <a:xfrm>
            <a:off x="381188"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1a9f1ded02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g31a9f1ded02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1b11f85779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 name="Google Shape;458;g31b11f85779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1a9f1ded02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g31a9f1ded02_1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1b077069fa_2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1b077069fa_2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A2: Perform feasibility scan and assessment to identify potential middleware to be used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b077069fa_1_28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g31b077069fa_1_28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b077069fa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b077069fa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A2: Perform feasibility scan and assessment to identify potential middleware to be used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https://aistudio.google.com/app/u/1/prompts/new_chat  </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b11f857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b11f857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1b077069fa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1b077069fa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A2: Perform feasibility scan and assessment to identify potential middleware to be used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https://aistudio.google.com/app/u/1/prompts/new_chat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1b077069fa_2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1b077069fa_2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A2: Perform feasibility scan and assessment to identify potential middleware to be used</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1b13946df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g31b13946df5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1b9149cb17_1_147:notes"/>
          <p:cNvSpPr/>
          <p:nvPr>
            <p:ph idx="2" type="sldImg"/>
          </p:nvPr>
        </p:nvSpPr>
        <p:spPr>
          <a:xfrm>
            <a:off x="381175" y="685778"/>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1b9149cb17_1_147:notes"/>
          <p:cNvSpPr txBox="1"/>
          <p:nvPr>
            <p:ph idx="1" type="body"/>
          </p:nvPr>
        </p:nvSpPr>
        <p:spPr>
          <a:xfrm>
            <a:off x="685795" y="434338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http://www.tkdocs.com/tutorial/install.html#installwin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1b077069fa_2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1b077069fa_2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A2: Perform feasibility scan and assessment to identify potential middleware to be used</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1b077069fa_2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1b077069fa_2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A2: Perform feasibility scan and assessment to identify potential middleware to be used</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1b077069fa_2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9" name="Google Shape;529;g31b077069fa_2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b077069fa_2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1b077069fa_2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A2: Perform feasibility scan and assessment to identify potential middleware to be used</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1b077069fa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1b077069fa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1b077069fa_2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1b077069fa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1a9f1ded0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1a9f1ded0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b077069fa_2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g31b077069fa_2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b077069fa_1_3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31b077069fa_1_3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1b077069fa_1_29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g31b077069fa_1_29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b9149cb17_1_153:notes"/>
          <p:cNvSpPr/>
          <p:nvPr>
            <p:ph idx="2" type="sldImg"/>
          </p:nvPr>
        </p:nvSpPr>
        <p:spPr>
          <a:xfrm>
            <a:off x="381175" y="685778"/>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b9149cb17_1_153:notes"/>
          <p:cNvSpPr txBox="1"/>
          <p:nvPr>
            <p:ph idx="1" type="body"/>
          </p:nvPr>
        </p:nvSpPr>
        <p:spPr>
          <a:xfrm>
            <a:off x="685795" y="4343383"/>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http://www.tkdocs.com/tutorial/install.html#installwin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1b077069fa_1_29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4" name="Google Shape;584;g31b077069fa_1_29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b077069fa_1_2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1" name="Google Shape;591;g31b077069fa_1_29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1b077069fa_1_29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 name="Google Shape;598;g31b077069fa_1_29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1b077069fa_1_29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g31b077069fa_1_29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b077069fa_1_29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 name="Google Shape;613;g31b077069fa_1_2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b077069fa_1_30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0" name="Google Shape;620;g31b077069fa_1_30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b077069fa_1_30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31b077069fa_1_30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1b077069fa_1_3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5" name="Google Shape;635;g31b077069fa_1_30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1b077069fa_1_30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2" name="Google Shape;642;g31b077069fa_1_30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1b077069fa_1_30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g31b077069fa_1_3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b9149cb17_1_159: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0" lvl="0" marL="0" rtl="0" algn="l">
              <a:spcBef>
                <a:spcPts val="0"/>
              </a:spcBef>
              <a:spcAft>
                <a:spcPts val="0"/>
              </a:spcAft>
              <a:buClr>
                <a:schemeClr val="dk1"/>
              </a:buClr>
              <a:buSzPts val="1100"/>
              <a:buFont typeface="Arial"/>
              <a:buNone/>
            </a:pPr>
            <a:r>
              <a:t/>
            </a:r>
            <a:endParaRPr sz="1200">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100">
              <a:latin typeface="Comfortaa"/>
              <a:ea typeface="Comfortaa"/>
              <a:cs typeface="Comfortaa"/>
              <a:sym typeface="Comfortaa"/>
            </a:endParaRPr>
          </a:p>
        </p:txBody>
      </p:sp>
      <p:sp>
        <p:nvSpPr>
          <p:cNvPr id="114" name="Google Shape;114;g31b9149cb17_1_159:notes"/>
          <p:cNvSpPr/>
          <p:nvPr>
            <p:ph idx="2" type="sldImg"/>
          </p:nvPr>
        </p:nvSpPr>
        <p:spPr>
          <a:xfrm>
            <a:off x="381175"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1b077069fa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g31b077069fa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1b077069fa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g31b077069fa_2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1b077069fa_2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g31b077069fa_2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1b077069fa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2" name="Google Shape;682;g31b077069fa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1b077069fa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1" name="Google Shape;691;g31b077069fa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1b077069fa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8" name="Google Shape;698;g31b077069fa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1b077069fa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g31b077069fa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1b077069fa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2" name="Google Shape;712;g31b077069fa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1b077069fa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9" name="Google Shape;719;g31b077069fa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1b077069fa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6" name="Google Shape;726;g31b077069fa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b077069fa_0_165:notes"/>
          <p:cNvSpPr txBox="1"/>
          <p:nvPr>
            <p:ph idx="1" type="body"/>
          </p:nvPr>
        </p:nvSpPr>
        <p:spPr>
          <a:xfrm>
            <a:off x="685795" y="4343383"/>
            <a:ext cx="5486400" cy="4114800"/>
          </a:xfrm>
          <a:prstGeom prst="rect">
            <a:avLst/>
          </a:prstGeom>
          <a:noFill/>
          <a:ln>
            <a:noFill/>
          </a:ln>
        </p:spPr>
        <p:txBody>
          <a:bodyPr anchorCtr="0" anchor="ctr" bIns="88575" lIns="88575" spcFirstLastPara="1" rIns="88575" wrap="square" tIns="88575">
            <a:noAutofit/>
          </a:bodyPr>
          <a:lstStyle/>
          <a:p>
            <a:pPr indent="0" lvl="0" marL="0" rtl="0" algn="l">
              <a:spcBef>
                <a:spcPts val="0"/>
              </a:spcBef>
              <a:spcAft>
                <a:spcPts val="0"/>
              </a:spcAft>
              <a:buNone/>
            </a:pPr>
            <a:r>
              <a:t/>
            </a:r>
            <a:endParaRPr sz="1400"/>
          </a:p>
        </p:txBody>
      </p:sp>
      <p:sp>
        <p:nvSpPr>
          <p:cNvPr id="121" name="Google Shape;121;g31b077069fa_0_165:notes"/>
          <p:cNvSpPr/>
          <p:nvPr>
            <p:ph idx="2" type="sldImg"/>
          </p:nvPr>
        </p:nvSpPr>
        <p:spPr>
          <a:xfrm>
            <a:off x="381175" y="685778"/>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1b077069fa_1_3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1b077069fa_1_3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1b077069fa_1_3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1b077069fa_1_3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1b077069fa_1_3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1b077069fa_1_3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1b077069fa_1_3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1b077069fa_1_3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1b077069fa_1_3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1b077069fa_1_3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1b077069fa_1_3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1b077069fa_1_3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b077069fa_1_3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b077069fa_1_3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1b077069fa_1_3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1b077069fa_1_3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1b077069fa_1_3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1b077069fa_1_3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1b077069fa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1b077069fa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
        <p:nvSpPr>
          <p:cNvPr id="11" name="Google Shape;11;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nvSpPr>
        <p:spPr>
          <a:xfrm>
            <a:off x="0" y="4836400"/>
            <a:ext cx="9144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This material belongs to Tertiary Infotech Pte Ltd (UEN: 20120096W). All Rights Reserved</a:t>
            </a:r>
            <a:endParaRPr sz="9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11"/>
          <p:cNvSpPr txBox="1"/>
          <p:nvPr>
            <p:ph type="title"/>
          </p:nvPr>
        </p:nvSpPr>
        <p:spPr>
          <a:xfrm>
            <a:off x="75" y="0"/>
            <a:ext cx="914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0" name="Google Shape;5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12"/>
          <p:cNvSpPr txBox="1"/>
          <p:nvPr>
            <p:ph type="title"/>
          </p:nvPr>
        </p:nvSpPr>
        <p:spPr>
          <a:xfrm>
            <a:off x="533400" y="400050"/>
            <a:ext cx="7620000" cy="5145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3600"/>
              <a:buNone/>
              <a:defRPr/>
            </a:lvl1pPr>
            <a:lvl2pPr lvl="1" algn="l">
              <a:lnSpc>
                <a:spcPct val="80000"/>
              </a:lnSpc>
              <a:spcBef>
                <a:spcPts val="0"/>
              </a:spcBef>
              <a:spcAft>
                <a:spcPts val="0"/>
              </a:spcAft>
              <a:buSzPts val="2800"/>
              <a:buNone/>
              <a:defRPr/>
            </a:lvl2pPr>
            <a:lvl3pPr lvl="2" algn="l">
              <a:lnSpc>
                <a:spcPct val="80000"/>
              </a:lnSpc>
              <a:spcBef>
                <a:spcPts val="0"/>
              </a:spcBef>
              <a:spcAft>
                <a:spcPts val="0"/>
              </a:spcAft>
              <a:buSzPts val="2800"/>
              <a:buNone/>
              <a:defRPr/>
            </a:lvl3pPr>
            <a:lvl4pPr lvl="3" algn="l">
              <a:lnSpc>
                <a:spcPct val="80000"/>
              </a:lnSpc>
              <a:spcBef>
                <a:spcPts val="0"/>
              </a:spcBef>
              <a:spcAft>
                <a:spcPts val="0"/>
              </a:spcAft>
              <a:buSzPts val="2800"/>
              <a:buNone/>
              <a:defRPr/>
            </a:lvl4pPr>
            <a:lvl5pPr lvl="4" algn="l">
              <a:lnSpc>
                <a:spcPct val="80000"/>
              </a:lnSpc>
              <a:spcBef>
                <a:spcPts val="0"/>
              </a:spcBef>
              <a:spcAft>
                <a:spcPts val="0"/>
              </a:spcAft>
              <a:buSzPts val="2800"/>
              <a:buNone/>
              <a:defRPr/>
            </a:lvl5pPr>
            <a:lvl6pPr lvl="5" marL="457200" algn="l">
              <a:lnSpc>
                <a:spcPct val="80000"/>
              </a:lnSpc>
              <a:spcBef>
                <a:spcPts val="0"/>
              </a:spcBef>
              <a:spcAft>
                <a:spcPts val="0"/>
              </a:spcAft>
              <a:buSzPts val="2800"/>
              <a:buNone/>
              <a:defRPr/>
            </a:lvl6pPr>
            <a:lvl7pPr lvl="6" marL="914400" algn="l">
              <a:lnSpc>
                <a:spcPct val="80000"/>
              </a:lnSpc>
              <a:spcBef>
                <a:spcPts val="0"/>
              </a:spcBef>
              <a:spcAft>
                <a:spcPts val="0"/>
              </a:spcAft>
              <a:buSzPts val="2800"/>
              <a:buNone/>
              <a:defRPr/>
            </a:lvl7pPr>
            <a:lvl8pPr lvl="7" marL="1371600" algn="l">
              <a:lnSpc>
                <a:spcPct val="80000"/>
              </a:lnSpc>
              <a:spcBef>
                <a:spcPts val="0"/>
              </a:spcBef>
              <a:spcAft>
                <a:spcPts val="0"/>
              </a:spcAft>
              <a:buSzPts val="2800"/>
              <a:buNone/>
              <a:defRPr/>
            </a:lvl8pPr>
            <a:lvl9pPr lvl="8" marL="1828800" algn="l">
              <a:lnSpc>
                <a:spcPct val="80000"/>
              </a:lnSpc>
              <a:spcBef>
                <a:spcPts val="0"/>
              </a:spcBef>
              <a:spcAft>
                <a:spcPts val="0"/>
              </a:spcAft>
              <a:buSzPts val="2800"/>
              <a:buNone/>
              <a:defRPr/>
            </a:lvl9pPr>
          </a:lstStyle>
          <a:p/>
        </p:txBody>
      </p:sp>
      <p:sp>
        <p:nvSpPr>
          <p:cNvPr id="53" name="Google Shape;53;p12"/>
          <p:cNvSpPr txBox="1"/>
          <p:nvPr>
            <p:ph idx="1" type="body"/>
          </p:nvPr>
        </p:nvSpPr>
        <p:spPr>
          <a:xfrm>
            <a:off x="381000" y="971550"/>
            <a:ext cx="7772400" cy="3771900"/>
          </a:xfrm>
          <a:prstGeom prst="rect">
            <a:avLst/>
          </a:prstGeom>
          <a:noFill/>
          <a:ln>
            <a:noFill/>
          </a:ln>
        </p:spPr>
        <p:txBody>
          <a:bodyPr anchorCtr="0" anchor="t" bIns="91425" lIns="91425" spcFirstLastPara="1" rIns="91425" wrap="square" tIns="91425">
            <a:noAutofit/>
          </a:bodyPr>
          <a:lstStyle>
            <a:lvl1pPr indent="-381000" lvl="0" marL="457200" algn="l">
              <a:spcBef>
                <a:spcPts val="640"/>
              </a:spcBef>
              <a:spcAft>
                <a:spcPts val="0"/>
              </a:spcAft>
              <a:buClr>
                <a:schemeClr val="dk1"/>
              </a:buClr>
              <a:buSzPts val="2400"/>
              <a:buFont typeface="Arial"/>
              <a:buChar char="•"/>
              <a:defRPr/>
            </a:lvl1pPr>
            <a:lvl2pPr indent="-381000" lvl="1" marL="914400" algn="l">
              <a:spcBef>
                <a:spcPts val="560"/>
              </a:spcBef>
              <a:spcAft>
                <a:spcPts val="0"/>
              </a:spcAft>
              <a:buClr>
                <a:schemeClr val="dk1"/>
              </a:buClr>
              <a:buSzPts val="2400"/>
              <a:buFont typeface="Arial"/>
              <a:buChar char="–"/>
              <a:defRPr/>
            </a:lvl2pPr>
            <a:lvl3pPr indent="-381000" lvl="2" marL="1371600" algn="l">
              <a:spcBef>
                <a:spcPts val="480"/>
              </a:spcBef>
              <a:spcAft>
                <a:spcPts val="0"/>
              </a:spcAft>
              <a:buClr>
                <a:schemeClr val="dk1"/>
              </a:buClr>
              <a:buSzPts val="2400"/>
              <a:buFont typeface="Arial"/>
              <a:buChar char="•"/>
              <a:defRPr/>
            </a:lvl3pPr>
            <a:lvl4pPr indent="-381000" lvl="3" marL="1828800" algn="l">
              <a:spcBef>
                <a:spcPts val="400"/>
              </a:spcBef>
              <a:spcAft>
                <a:spcPts val="0"/>
              </a:spcAft>
              <a:buClr>
                <a:schemeClr val="dk1"/>
              </a:buClr>
              <a:buSzPts val="2400"/>
              <a:buFont typeface="Arial"/>
              <a:buChar char="–"/>
              <a:defRPr/>
            </a:lvl4pPr>
            <a:lvl5pPr indent="-381000" lvl="4" marL="2286000" algn="l">
              <a:spcBef>
                <a:spcPts val="400"/>
              </a:spcBef>
              <a:spcAft>
                <a:spcPts val="0"/>
              </a:spcAft>
              <a:buClr>
                <a:schemeClr val="dk1"/>
              </a:buClr>
              <a:buSzPts val="2400"/>
              <a:buFont typeface="Arial"/>
              <a:buChar char="»"/>
              <a:defRPr/>
            </a:lvl5pPr>
            <a:lvl6pPr indent="-381000" lvl="5" marL="2743200" algn="l">
              <a:spcBef>
                <a:spcPts val="400"/>
              </a:spcBef>
              <a:spcAft>
                <a:spcPts val="0"/>
              </a:spcAft>
              <a:buClr>
                <a:schemeClr val="dk1"/>
              </a:buClr>
              <a:buSzPts val="2400"/>
              <a:buFont typeface="Arial"/>
              <a:buChar char="»"/>
              <a:defRPr/>
            </a:lvl6pPr>
            <a:lvl7pPr indent="-381000" lvl="6" marL="3200400" algn="l">
              <a:spcBef>
                <a:spcPts val="400"/>
              </a:spcBef>
              <a:spcAft>
                <a:spcPts val="0"/>
              </a:spcAft>
              <a:buClr>
                <a:schemeClr val="dk1"/>
              </a:buClr>
              <a:buSzPts val="2400"/>
              <a:buFont typeface="Arial"/>
              <a:buChar char="»"/>
              <a:defRPr/>
            </a:lvl7pPr>
            <a:lvl8pPr indent="-381000" lvl="7" marL="3657600" algn="l">
              <a:spcBef>
                <a:spcPts val="400"/>
              </a:spcBef>
              <a:spcAft>
                <a:spcPts val="0"/>
              </a:spcAft>
              <a:buClr>
                <a:schemeClr val="dk1"/>
              </a:buClr>
              <a:buSzPts val="2400"/>
              <a:buFont typeface="Arial"/>
              <a:buChar char="»"/>
              <a:defRPr/>
            </a:lvl8pPr>
            <a:lvl9pPr indent="-381000" lvl="8" marL="4114800" algn="l">
              <a:spcBef>
                <a:spcPts val="400"/>
              </a:spcBef>
              <a:spcAft>
                <a:spcPts val="0"/>
              </a:spcAft>
              <a:buClr>
                <a:schemeClr val="dk1"/>
              </a:buClr>
              <a:buSzPts val="2400"/>
              <a:buFont typeface="Arial"/>
              <a:buChar char="»"/>
              <a:defRPr/>
            </a:lvl9pPr>
          </a:lstStyle>
          <a:p/>
        </p:txBody>
      </p:sp>
      <p:sp>
        <p:nvSpPr>
          <p:cNvPr id="54" name="Google Shape;54;p12"/>
          <p:cNvSpPr txBox="1"/>
          <p:nvPr>
            <p:ph idx="10" type="dt"/>
          </p:nvPr>
        </p:nvSpPr>
        <p:spPr>
          <a:xfrm>
            <a:off x="2133600" y="4800600"/>
            <a:ext cx="1295400" cy="342900"/>
          </a:xfrm>
          <a:prstGeom prst="rect">
            <a:avLst/>
          </a:prstGeom>
          <a:noFill/>
          <a:ln>
            <a:noFill/>
          </a:ln>
        </p:spPr>
        <p:txBody>
          <a:bodyPr anchorCtr="0" anchor="t"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55" name="Google Shape;55;p12"/>
          <p:cNvSpPr txBox="1"/>
          <p:nvPr>
            <p:ph idx="11" type="ftr"/>
          </p:nvPr>
        </p:nvSpPr>
        <p:spPr>
          <a:xfrm>
            <a:off x="3657600" y="4800600"/>
            <a:ext cx="2895600" cy="342900"/>
          </a:xfrm>
          <a:prstGeom prst="rect">
            <a:avLst/>
          </a:prstGeom>
          <a:noFill/>
          <a:ln>
            <a:noFill/>
          </a:ln>
        </p:spPr>
        <p:txBody>
          <a:bodyPr anchorCtr="0" anchor="t" bIns="91425" lIns="91425" spcFirstLastPara="1" rIns="91425" wrap="square" tIns="91425">
            <a:noAutofit/>
          </a:bodyPr>
          <a:lstStyle>
            <a:lvl1pPr indent="-88900" lvl="0" marL="0" marR="0" algn="ctr">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56" name="Google Shape;56;p12"/>
          <p:cNvSpPr txBox="1"/>
          <p:nvPr>
            <p:ph idx="12" type="sldNum"/>
          </p:nvPr>
        </p:nvSpPr>
        <p:spPr>
          <a:xfrm>
            <a:off x="6858000" y="4800600"/>
            <a:ext cx="1295400" cy="342900"/>
          </a:xfrm>
          <a:prstGeom prst="rect">
            <a:avLst/>
          </a:prstGeom>
          <a:noFill/>
          <a:ln>
            <a:noFill/>
          </a:ln>
        </p:spPr>
        <p:txBody>
          <a:bodyPr anchorCtr="0" anchor="t" bIns="45700" lIns="91425" spcFirstLastPara="1" rIns="91425" wrap="square" tIns="45700">
            <a:noAutofit/>
          </a:bodyPr>
          <a:lstStyle>
            <a:lvl1pPr indent="0" lvl="0" marL="0" marR="0" algn="r">
              <a:spcBef>
                <a:spcPts val="0"/>
              </a:spcBef>
              <a:buNone/>
              <a:defRPr b="0" i="0" sz="1000" u="none" cap="none" strike="noStrike">
                <a:solidFill>
                  <a:schemeClr val="dk1"/>
                </a:solidFill>
                <a:latin typeface="Arial"/>
                <a:ea typeface="Arial"/>
                <a:cs typeface="Arial"/>
                <a:sym typeface="Arial"/>
              </a:defRPr>
            </a:lvl1pPr>
            <a:lvl2pPr indent="0" lvl="1" marL="0" marR="0" algn="r">
              <a:spcBef>
                <a:spcPts val="0"/>
              </a:spcBef>
              <a:buNone/>
              <a:defRPr b="0" i="0" sz="1000" u="none" cap="none" strike="noStrike">
                <a:solidFill>
                  <a:schemeClr val="dk1"/>
                </a:solidFill>
                <a:latin typeface="Arial"/>
                <a:ea typeface="Arial"/>
                <a:cs typeface="Arial"/>
                <a:sym typeface="Arial"/>
              </a:defRPr>
            </a:lvl2pPr>
            <a:lvl3pPr indent="0" lvl="2" marL="0" marR="0" algn="r">
              <a:spcBef>
                <a:spcPts val="0"/>
              </a:spcBef>
              <a:buNone/>
              <a:defRPr b="0" i="0" sz="1000" u="none" cap="none" strike="noStrike">
                <a:solidFill>
                  <a:schemeClr val="dk1"/>
                </a:solidFill>
                <a:latin typeface="Arial"/>
                <a:ea typeface="Arial"/>
                <a:cs typeface="Arial"/>
                <a:sym typeface="Arial"/>
              </a:defRPr>
            </a:lvl3pPr>
            <a:lvl4pPr indent="0" lvl="3" marL="0" marR="0" algn="r">
              <a:spcBef>
                <a:spcPts val="0"/>
              </a:spcBef>
              <a:buNone/>
              <a:defRPr b="0" i="0" sz="1000" u="none" cap="none" strike="noStrike">
                <a:solidFill>
                  <a:schemeClr val="dk1"/>
                </a:solidFill>
                <a:latin typeface="Arial"/>
                <a:ea typeface="Arial"/>
                <a:cs typeface="Arial"/>
                <a:sym typeface="Arial"/>
              </a:defRPr>
            </a:lvl4pPr>
            <a:lvl5pPr indent="0" lvl="4" marL="0" marR="0" algn="r">
              <a:spcBef>
                <a:spcPts val="0"/>
              </a:spcBef>
              <a:buNone/>
              <a:defRPr b="0" i="0" sz="1000" u="none" cap="none" strike="noStrike">
                <a:solidFill>
                  <a:schemeClr val="dk1"/>
                </a:solidFill>
                <a:latin typeface="Arial"/>
                <a:ea typeface="Arial"/>
                <a:cs typeface="Arial"/>
                <a:sym typeface="Arial"/>
              </a:defRPr>
            </a:lvl5pPr>
            <a:lvl6pPr indent="0" lvl="5" marL="0" marR="0" algn="r">
              <a:spcBef>
                <a:spcPts val="0"/>
              </a:spcBef>
              <a:buNone/>
              <a:defRPr b="0" i="0" sz="1000" u="none" cap="none" strike="noStrike">
                <a:solidFill>
                  <a:schemeClr val="dk1"/>
                </a:solidFill>
                <a:latin typeface="Arial"/>
                <a:ea typeface="Arial"/>
                <a:cs typeface="Arial"/>
                <a:sym typeface="Arial"/>
              </a:defRPr>
            </a:lvl6pPr>
            <a:lvl7pPr indent="0" lvl="6" marL="0" marR="0" algn="r">
              <a:spcBef>
                <a:spcPts val="0"/>
              </a:spcBef>
              <a:buNone/>
              <a:defRPr b="0" i="0" sz="1000" u="none" cap="none" strike="noStrike">
                <a:solidFill>
                  <a:schemeClr val="dk1"/>
                </a:solidFill>
                <a:latin typeface="Arial"/>
                <a:ea typeface="Arial"/>
                <a:cs typeface="Arial"/>
                <a:sym typeface="Arial"/>
              </a:defRPr>
            </a:lvl7pPr>
            <a:lvl8pPr indent="0" lvl="7" marL="0" marR="0" algn="r">
              <a:spcBef>
                <a:spcPts val="0"/>
              </a:spcBef>
              <a:buNone/>
              <a:defRPr b="0" i="0" sz="1000" u="none" cap="none" strike="noStrike">
                <a:solidFill>
                  <a:schemeClr val="dk1"/>
                </a:solidFill>
                <a:latin typeface="Arial"/>
                <a:ea typeface="Arial"/>
                <a:cs typeface="Arial"/>
                <a:sym typeface="Arial"/>
              </a:defRPr>
            </a:lvl8pPr>
            <a:lvl9pPr indent="0" lvl="8" marL="0" marR="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13"/>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algn="ctr">
              <a:spcBef>
                <a:spcPts val="0"/>
              </a:spcBef>
              <a:spcAft>
                <a:spcPts val="0"/>
              </a:spcAft>
              <a:buSzPts val="3600"/>
              <a:buNone/>
              <a:defRPr/>
            </a:lvl1pPr>
            <a:lvl2pPr indent="0" lvl="1" marL="0" marR="0" algn="ctr">
              <a:spcBef>
                <a:spcPts val="0"/>
              </a:spcBef>
              <a:spcAft>
                <a:spcPts val="0"/>
              </a:spcAft>
              <a:buSzPts val="2800"/>
              <a:buNone/>
              <a:defRPr/>
            </a:lvl2pPr>
            <a:lvl3pPr indent="0" lvl="2" marL="0" marR="0" algn="ctr">
              <a:spcBef>
                <a:spcPts val="0"/>
              </a:spcBef>
              <a:spcAft>
                <a:spcPts val="0"/>
              </a:spcAft>
              <a:buSzPts val="2800"/>
              <a:buNone/>
              <a:defRPr/>
            </a:lvl3pPr>
            <a:lvl4pPr indent="0" lvl="3" marL="0" marR="0" algn="ctr">
              <a:spcBef>
                <a:spcPts val="0"/>
              </a:spcBef>
              <a:spcAft>
                <a:spcPts val="0"/>
              </a:spcAft>
              <a:buSzPts val="2800"/>
              <a:buNone/>
              <a:defRPr/>
            </a:lvl4pPr>
            <a:lvl5pPr indent="0" lvl="4" marL="0" marR="0" algn="ctr">
              <a:spcBef>
                <a:spcPts val="0"/>
              </a:spcBef>
              <a:spcAft>
                <a:spcPts val="0"/>
              </a:spcAft>
              <a:buSzPts val="2800"/>
              <a:buNone/>
              <a:defRPr/>
            </a:lvl5pPr>
            <a:lvl6pPr indent="0" lvl="5" marL="457200" marR="0" algn="ctr">
              <a:spcBef>
                <a:spcPts val="0"/>
              </a:spcBef>
              <a:spcAft>
                <a:spcPts val="0"/>
              </a:spcAft>
              <a:buSzPts val="2800"/>
              <a:buNone/>
              <a:defRPr/>
            </a:lvl6pPr>
            <a:lvl7pPr indent="0" lvl="6" marL="914400" marR="0" algn="ctr">
              <a:spcBef>
                <a:spcPts val="0"/>
              </a:spcBef>
              <a:spcAft>
                <a:spcPts val="0"/>
              </a:spcAft>
              <a:buSzPts val="2800"/>
              <a:buNone/>
              <a:defRPr/>
            </a:lvl7pPr>
            <a:lvl8pPr indent="0" lvl="7" marL="1371600" marR="0" algn="ctr">
              <a:spcBef>
                <a:spcPts val="0"/>
              </a:spcBef>
              <a:spcAft>
                <a:spcPts val="0"/>
              </a:spcAft>
              <a:buSzPts val="2800"/>
              <a:buNone/>
              <a:defRPr/>
            </a:lvl8pPr>
            <a:lvl9pPr indent="0" lvl="8" marL="1828800" marR="0" algn="ctr">
              <a:spcBef>
                <a:spcPts val="0"/>
              </a:spcBef>
              <a:spcAft>
                <a:spcPts val="0"/>
              </a:spcAft>
              <a:buSzPts val="2800"/>
              <a:buNone/>
              <a:defRPr/>
            </a:lvl9pPr>
          </a:lstStyle>
          <a:p/>
        </p:txBody>
      </p:sp>
      <p:sp>
        <p:nvSpPr>
          <p:cNvPr id="59" name="Google Shape;59;p13"/>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0" lvl="0" marL="0" marR="0" algn="ctr">
              <a:spcBef>
                <a:spcPts val="640"/>
              </a:spcBef>
              <a:spcAft>
                <a:spcPts val="0"/>
              </a:spcAft>
              <a:buClr>
                <a:srgbClr val="888888"/>
              </a:buClr>
              <a:buSzPts val="2400"/>
              <a:buFont typeface="Arial"/>
              <a:buNone/>
              <a:defRPr/>
            </a:lvl1pPr>
            <a:lvl2pPr indent="0" lvl="1" marL="457200" marR="0" algn="ctr">
              <a:spcBef>
                <a:spcPts val="560"/>
              </a:spcBef>
              <a:spcAft>
                <a:spcPts val="0"/>
              </a:spcAft>
              <a:buClr>
                <a:srgbClr val="888888"/>
              </a:buClr>
              <a:buSzPts val="2400"/>
              <a:buFont typeface="Arial"/>
              <a:buNone/>
              <a:defRPr/>
            </a:lvl2pPr>
            <a:lvl3pPr indent="0" lvl="2" marL="914400" marR="0" algn="ctr">
              <a:spcBef>
                <a:spcPts val="480"/>
              </a:spcBef>
              <a:spcAft>
                <a:spcPts val="0"/>
              </a:spcAft>
              <a:buClr>
                <a:srgbClr val="888888"/>
              </a:buClr>
              <a:buSzPts val="2400"/>
              <a:buFont typeface="Arial"/>
              <a:buNone/>
              <a:defRPr/>
            </a:lvl3pPr>
            <a:lvl4pPr indent="0" lvl="3" marL="1371600" marR="0" algn="ctr">
              <a:spcBef>
                <a:spcPts val="400"/>
              </a:spcBef>
              <a:spcAft>
                <a:spcPts val="0"/>
              </a:spcAft>
              <a:buClr>
                <a:srgbClr val="888888"/>
              </a:buClr>
              <a:buSzPts val="2400"/>
              <a:buFont typeface="Arial"/>
              <a:buNone/>
              <a:defRPr/>
            </a:lvl4pPr>
            <a:lvl5pPr indent="0" lvl="4" marL="1828800" marR="0" algn="ctr">
              <a:spcBef>
                <a:spcPts val="400"/>
              </a:spcBef>
              <a:spcAft>
                <a:spcPts val="0"/>
              </a:spcAft>
              <a:buClr>
                <a:srgbClr val="888888"/>
              </a:buClr>
              <a:buSzPts val="2400"/>
              <a:buFont typeface="Arial"/>
              <a:buNone/>
              <a:defRPr/>
            </a:lvl5pPr>
            <a:lvl6pPr indent="0" lvl="5" marL="2286000" marR="0" algn="ctr">
              <a:spcBef>
                <a:spcPts val="400"/>
              </a:spcBef>
              <a:spcAft>
                <a:spcPts val="0"/>
              </a:spcAft>
              <a:buClr>
                <a:srgbClr val="888888"/>
              </a:buClr>
              <a:buSzPts val="2400"/>
              <a:buFont typeface="Arial"/>
              <a:buNone/>
              <a:defRPr/>
            </a:lvl6pPr>
            <a:lvl7pPr indent="0" lvl="6" marL="2743200" marR="0" algn="ctr">
              <a:spcBef>
                <a:spcPts val="400"/>
              </a:spcBef>
              <a:spcAft>
                <a:spcPts val="0"/>
              </a:spcAft>
              <a:buClr>
                <a:srgbClr val="888888"/>
              </a:buClr>
              <a:buSzPts val="2400"/>
              <a:buFont typeface="Arial"/>
              <a:buNone/>
              <a:defRPr/>
            </a:lvl7pPr>
            <a:lvl8pPr indent="0" lvl="7" marL="3200400" marR="0" algn="ctr">
              <a:spcBef>
                <a:spcPts val="400"/>
              </a:spcBef>
              <a:spcAft>
                <a:spcPts val="0"/>
              </a:spcAft>
              <a:buClr>
                <a:srgbClr val="888888"/>
              </a:buClr>
              <a:buSzPts val="2400"/>
              <a:buFont typeface="Arial"/>
              <a:buNone/>
              <a:defRPr/>
            </a:lvl8pPr>
            <a:lvl9pPr indent="0" lvl="8" marL="3657600" marR="0" algn="ctr">
              <a:spcBef>
                <a:spcPts val="400"/>
              </a:spcBef>
              <a:spcAft>
                <a:spcPts val="0"/>
              </a:spcAft>
              <a:buClr>
                <a:srgbClr val="888888"/>
              </a:buClr>
              <a:buSzPts val="2400"/>
              <a:buFont typeface="Arial"/>
              <a:buNone/>
              <a:defRPr/>
            </a:lvl9pPr>
          </a:lstStyle>
          <a:p/>
        </p:txBody>
      </p:sp>
      <p:sp>
        <p:nvSpPr>
          <p:cNvPr id="60" name="Google Shape;60;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0" marR="0" algn="l">
              <a:spcBef>
                <a:spcPts val="0"/>
              </a:spcBef>
              <a:spcAft>
                <a:spcPts val="0"/>
              </a:spcAft>
              <a:buSzPts val="1400"/>
              <a:buChar char="○"/>
              <a:defRPr/>
            </a:lvl2pPr>
            <a:lvl3pPr indent="-88900" lvl="2" marL="0" marR="0" algn="l">
              <a:spcBef>
                <a:spcPts val="0"/>
              </a:spcBef>
              <a:spcAft>
                <a:spcPts val="0"/>
              </a:spcAft>
              <a:buSzPts val="1400"/>
              <a:buChar char="■"/>
              <a:defRPr/>
            </a:lvl3pPr>
            <a:lvl4pPr indent="-88900" lvl="3" marL="0" marR="0" algn="l">
              <a:spcBef>
                <a:spcPts val="0"/>
              </a:spcBef>
              <a:spcAft>
                <a:spcPts val="0"/>
              </a:spcAft>
              <a:buSzPts val="1400"/>
              <a:buChar char="●"/>
              <a:defRPr/>
            </a:lvl4pPr>
            <a:lvl5pPr indent="-88900" lvl="4" marL="0" marR="0" algn="l">
              <a:spcBef>
                <a:spcPts val="0"/>
              </a:spcBef>
              <a:spcAft>
                <a:spcPts val="0"/>
              </a:spcAft>
              <a:buSzPts val="1400"/>
              <a:buChar char="○"/>
              <a:defRPr/>
            </a:lvl5pPr>
            <a:lvl6pPr indent="-88900" lvl="5" marL="0" marR="0" algn="l">
              <a:spcBef>
                <a:spcPts val="0"/>
              </a:spcBef>
              <a:spcAft>
                <a:spcPts val="0"/>
              </a:spcAft>
              <a:buSzPts val="1400"/>
              <a:buChar char="■"/>
              <a:defRPr/>
            </a:lvl6pPr>
            <a:lvl7pPr indent="-88900" lvl="6" marL="0" marR="0" algn="l">
              <a:spcBef>
                <a:spcPts val="0"/>
              </a:spcBef>
              <a:spcAft>
                <a:spcPts val="0"/>
              </a:spcAft>
              <a:buSzPts val="1400"/>
              <a:buChar char="●"/>
              <a:defRPr/>
            </a:lvl7pPr>
            <a:lvl8pPr indent="-88900" lvl="7" marL="0" marR="0" algn="l">
              <a:spcBef>
                <a:spcPts val="0"/>
              </a:spcBef>
              <a:spcAft>
                <a:spcPts val="0"/>
              </a:spcAft>
              <a:buSzPts val="1400"/>
              <a:buChar char="○"/>
              <a:defRPr/>
            </a:lvl8pPr>
            <a:lvl9pPr indent="-88900" lvl="8" marL="0" marR="0" algn="l">
              <a:spcBef>
                <a:spcPts val="0"/>
              </a:spcBef>
              <a:spcAft>
                <a:spcPts val="0"/>
              </a:spcAft>
              <a:buSzPts val="1400"/>
              <a:buChar char="■"/>
              <a:defRPr/>
            </a:lvl9pPr>
          </a:lstStyle>
          <a:p/>
        </p:txBody>
      </p:sp>
      <p:sp>
        <p:nvSpPr>
          <p:cNvPr id="61" name="Google Shape;61;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88900" lvl="0" marL="0" marR="0" algn="l">
              <a:spcBef>
                <a:spcPts val="0"/>
              </a:spcBef>
              <a:spcAft>
                <a:spcPts val="0"/>
              </a:spcAft>
              <a:buSzPts val="1400"/>
              <a:buChar char="●"/>
              <a:defRPr/>
            </a:lvl1pPr>
            <a:lvl2pPr indent="-88900" lvl="1" marL="457200" marR="0" algn="l">
              <a:spcBef>
                <a:spcPts val="0"/>
              </a:spcBef>
              <a:spcAft>
                <a:spcPts val="0"/>
              </a:spcAft>
              <a:buSzPts val="1400"/>
              <a:buChar char="○"/>
              <a:defRPr/>
            </a:lvl2pPr>
            <a:lvl3pPr indent="-88900" lvl="2" marL="914400" marR="0" algn="l">
              <a:spcBef>
                <a:spcPts val="0"/>
              </a:spcBef>
              <a:spcAft>
                <a:spcPts val="0"/>
              </a:spcAft>
              <a:buSzPts val="1400"/>
              <a:buChar char="■"/>
              <a:defRPr/>
            </a:lvl3pPr>
            <a:lvl4pPr indent="-88900" lvl="3" marL="1371600" marR="0" algn="l">
              <a:spcBef>
                <a:spcPts val="0"/>
              </a:spcBef>
              <a:spcAft>
                <a:spcPts val="0"/>
              </a:spcAft>
              <a:buSzPts val="1400"/>
              <a:buChar char="●"/>
              <a:defRPr/>
            </a:lvl4pPr>
            <a:lvl5pPr indent="-88900" lvl="4" marL="1828800" marR="0" algn="l">
              <a:spcBef>
                <a:spcPts val="0"/>
              </a:spcBef>
              <a:spcAft>
                <a:spcPts val="0"/>
              </a:spcAft>
              <a:buSzPts val="1400"/>
              <a:buChar char="○"/>
              <a:defRPr/>
            </a:lvl5pPr>
            <a:lvl6pPr indent="-88900" lvl="5" marL="2286000" marR="0" algn="l">
              <a:spcBef>
                <a:spcPts val="0"/>
              </a:spcBef>
              <a:spcAft>
                <a:spcPts val="0"/>
              </a:spcAft>
              <a:buSzPts val="1400"/>
              <a:buChar char="■"/>
              <a:defRPr/>
            </a:lvl6pPr>
            <a:lvl7pPr indent="-88900" lvl="6" marL="2743200" marR="0" algn="l">
              <a:spcBef>
                <a:spcPts val="0"/>
              </a:spcBef>
              <a:spcAft>
                <a:spcPts val="0"/>
              </a:spcAft>
              <a:buSzPts val="1400"/>
              <a:buChar char="●"/>
              <a:defRPr/>
            </a:lvl7pPr>
            <a:lvl8pPr indent="-88900" lvl="7" marL="3200400" marR="0" algn="l">
              <a:spcBef>
                <a:spcPts val="0"/>
              </a:spcBef>
              <a:spcAft>
                <a:spcPts val="0"/>
              </a:spcAft>
              <a:buSzPts val="1400"/>
              <a:buChar char="○"/>
              <a:defRPr/>
            </a:lvl8pPr>
            <a:lvl9pPr indent="-88900" lvl="8" marL="3657600" marR="0" algn="l">
              <a:spcBef>
                <a:spcPts val="0"/>
              </a:spcBef>
              <a:spcAft>
                <a:spcPts val="0"/>
              </a:spcAft>
              <a:buSzPts val="1400"/>
              <a:buChar char="■"/>
              <a:defRPr/>
            </a:lvl9pPr>
          </a:lstStyle>
          <a:p/>
        </p:txBody>
      </p:sp>
      <p:sp>
        <p:nvSpPr>
          <p:cNvPr id="62" name="Google Shape;62;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4 points"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0" y="0"/>
            <a:ext cx="914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151275" y="642650"/>
            <a:ext cx="8869800" cy="43398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0"/>
              </a:spcBef>
              <a:spcAft>
                <a:spcPts val="0"/>
              </a:spcAft>
              <a:buClr>
                <a:schemeClr val="dk1"/>
              </a:buClr>
              <a:buSzPts val="2400"/>
              <a:buChar char="●"/>
              <a:defRPr sz="2400">
                <a:solidFill>
                  <a:schemeClr val="dk1"/>
                </a:solidFill>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oints">
  <p:cSld name="TITLE_AND_BODY_2">
    <p:spTree>
      <p:nvGrpSpPr>
        <p:cNvPr id="17" name="Shape 17"/>
        <p:cNvGrpSpPr/>
        <p:nvPr/>
      </p:nvGrpSpPr>
      <p:grpSpPr>
        <a:xfrm>
          <a:off x="0" y="0"/>
          <a:ext cx="0" cy="0"/>
          <a:chOff x="0" y="0"/>
          <a:chExt cx="0" cy="0"/>
        </a:xfrm>
      </p:grpSpPr>
      <p:sp>
        <p:nvSpPr>
          <p:cNvPr id="18" name="Google Shape;18;p4"/>
          <p:cNvSpPr txBox="1"/>
          <p:nvPr>
            <p:ph type="title"/>
          </p:nvPr>
        </p:nvSpPr>
        <p:spPr>
          <a:xfrm>
            <a:off x="0" y="0"/>
            <a:ext cx="914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4"/>
          <p:cNvSpPr txBox="1"/>
          <p:nvPr>
            <p:ph idx="1" type="body"/>
          </p:nvPr>
        </p:nvSpPr>
        <p:spPr>
          <a:xfrm>
            <a:off x="151275" y="642650"/>
            <a:ext cx="8869800" cy="4339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dk1"/>
              </a:buClr>
              <a:buSzPts val="1800"/>
              <a:buChar char="●"/>
              <a:defRPr sz="1800">
                <a:solidFill>
                  <a:schemeClr val="dk1"/>
                </a:solidFill>
              </a:defRPr>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0" name="Google Shape;2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8 points">
  <p:cSld name="TITLE_AND_BODY_1">
    <p:spTree>
      <p:nvGrpSpPr>
        <p:cNvPr id="21" name="Shape 21"/>
        <p:cNvGrpSpPr/>
        <p:nvPr/>
      </p:nvGrpSpPr>
      <p:grpSpPr>
        <a:xfrm>
          <a:off x="0" y="0"/>
          <a:ext cx="0" cy="0"/>
          <a:chOff x="0" y="0"/>
          <a:chExt cx="0" cy="0"/>
        </a:xfrm>
      </p:grpSpPr>
      <p:sp>
        <p:nvSpPr>
          <p:cNvPr id="22" name="Google Shape;22;p5"/>
          <p:cNvSpPr txBox="1"/>
          <p:nvPr>
            <p:ph type="title"/>
          </p:nvPr>
        </p:nvSpPr>
        <p:spPr>
          <a:xfrm>
            <a:off x="0" y="0"/>
            <a:ext cx="914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b="1"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151275" y="642650"/>
            <a:ext cx="8869800" cy="4339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dk1"/>
              </a:buClr>
              <a:buSzPts val="1800"/>
              <a:buChar char="●"/>
              <a:defRPr sz="1800">
                <a:solidFill>
                  <a:schemeClr val="dk1"/>
                </a:solidFill>
              </a:defRPr>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p:cSld name="TITLE_AND_BODY_1_1">
    <p:spTree>
      <p:nvGrpSpPr>
        <p:cNvPr id="25" name="Shape 25"/>
        <p:cNvGrpSpPr/>
        <p:nvPr/>
      </p:nvGrpSpPr>
      <p:grpSpPr>
        <a:xfrm>
          <a:off x="0" y="0"/>
          <a:ext cx="0" cy="0"/>
          <a:chOff x="0" y="0"/>
          <a:chExt cx="0" cy="0"/>
        </a:xfrm>
      </p:grpSpPr>
      <p:sp>
        <p:nvSpPr>
          <p:cNvPr id="26" name="Google Shape;26;p6"/>
          <p:cNvSpPr txBox="1"/>
          <p:nvPr>
            <p:ph type="title"/>
          </p:nvPr>
        </p:nvSpPr>
        <p:spPr>
          <a:xfrm>
            <a:off x="0" y="0"/>
            <a:ext cx="9144000" cy="10149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4200"/>
              <a:buNone/>
              <a:defRPr b="1" sz="4200"/>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27" name="Google Shape;27;p6"/>
          <p:cNvSpPr txBox="1"/>
          <p:nvPr>
            <p:ph idx="1" type="body"/>
          </p:nvPr>
        </p:nvSpPr>
        <p:spPr>
          <a:xfrm>
            <a:off x="5565600" y="3113125"/>
            <a:ext cx="3578400" cy="1775700"/>
          </a:xfrm>
          <a:prstGeom prst="rect">
            <a:avLst/>
          </a:prstGeom>
          <a:noFill/>
          <a:ln>
            <a:noFill/>
          </a:ln>
        </p:spPr>
        <p:txBody>
          <a:bodyPr anchorCtr="0" anchor="b" bIns="91425" lIns="91425" spcFirstLastPara="1" rIns="91425" wrap="square" tIns="91425">
            <a:noAutofit/>
          </a:bodyPr>
          <a:lstStyle>
            <a:lvl1pPr indent="-330200" lvl="0" marL="457200" algn="r">
              <a:lnSpc>
                <a:spcPct val="100000"/>
              </a:lnSpc>
              <a:spcBef>
                <a:spcPts val="0"/>
              </a:spcBef>
              <a:spcAft>
                <a:spcPts val="0"/>
              </a:spcAft>
              <a:buClr>
                <a:schemeClr val="dk1"/>
              </a:buClr>
              <a:buSzPts val="1600"/>
              <a:buChar char="●"/>
              <a:defRPr sz="1600">
                <a:solidFill>
                  <a:schemeClr val="dk1"/>
                </a:solidFill>
              </a:defRPr>
            </a:lvl1pPr>
            <a:lvl2pPr indent="-330200" lvl="1" marL="914400" algn="r">
              <a:lnSpc>
                <a:spcPct val="100000"/>
              </a:lnSpc>
              <a:spcBef>
                <a:spcPts val="0"/>
              </a:spcBef>
              <a:spcAft>
                <a:spcPts val="0"/>
              </a:spcAft>
              <a:buSzPts val="1600"/>
              <a:buChar char="○"/>
              <a:defRPr sz="1600"/>
            </a:lvl2pPr>
            <a:lvl3pPr indent="-330200" lvl="2" marL="1371600" algn="r">
              <a:lnSpc>
                <a:spcPct val="100000"/>
              </a:lnSpc>
              <a:spcBef>
                <a:spcPts val="0"/>
              </a:spcBef>
              <a:spcAft>
                <a:spcPts val="0"/>
              </a:spcAft>
              <a:buSzPts val="1600"/>
              <a:buChar char="■"/>
              <a:defRPr sz="1600"/>
            </a:lvl3pPr>
            <a:lvl4pPr indent="-330200" lvl="3" marL="1828800" algn="r">
              <a:lnSpc>
                <a:spcPct val="100000"/>
              </a:lnSpc>
              <a:spcBef>
                <a:spcPts val="0"/>
              </a:spcBef>
              <a:spcAft>
                <a:spcPts val="0"/>
              </a:spcAft>
              <a:buSzPts val="1600"/>
              <a:buChar char="●"/>
              <a:defRPr sz="1600"/>
            </a:lvl4pPr>
            <a:lvl5pPr indent="-330200" lvl="4" marL="2286000" algn="r">
              <a:lnSpc>
                <a:spcPct val="100000"/>
              </a:lnSpc>
              <a:spcBef>
                <a:spcPts val="0"/>
              </a:spcBef>
              <a:spcAft>
                <a:spcPts val="0"/>
              </a:spcAft>
              <a:buSzPts val="1600"/>
              <a:buChar char="○"/>
              <a:defRPr sz="1600"/>
            </a:lvl5pPr>
            <a:lvl6pPr indent="-330200" lvl="5" marL="2743200" algn="r">
              <a:lnSpc>
                <a:spcPct val="100000"/>
              </a:lnSpc>
              <a:spcBef>
                <a:spcPts val="0"/>
              </a:spcBef>
              <a:spcAft>
                <a:spcPts val="0"/>
              </a:spcAft>
              <a:buSzPts val="1600"/>
              <a:buChar char="■"/>
              <a:defRPr sz="1600"/>
            </a:lvl6pPr>
            <a:lvl7pPr indent="-330200" lvl="6" marL="3200400" algn="r">
              <a:lnSpc>
                <a:spcPct val="100000"/>
              </a:lnSpc>
              <a:spcBef>
                <a:spcPts val="0"/>
              </a:spcBef>
              <a:spcAft>
                <a:spcPts val="0"/>
              </a:spcAft>
              <a:buSzPts val="1600"/>
              <a:buChar char="●"/>
              <a:defRPr sz="1600"/>
            </a:lvl7pPr>
            <a:lvl8pPr indent="-330200" lvl="7" marL="3657600" algn="r">
              <a:lnSpc>
                <a:spcPct val="100000"/>
              </a:lnSpc>
              <a:spcBef>
                <a:spcPts val="0"/>
              </a:spcBef>
              <a:spcAft>
                <a:spcPts val="0"/>
              </a:spcAft>
              <a:buSzPts val="1600"/>
              <a:buChar char="○"/>
              <a:defRPr sz="1600"/>
            </a:lvl8pPr>
            <a:lvl9pPr indent="-330200" lvl="8" marL="4114800" algn="r">
              <a:lnSpc>
                <a:spcPct val="100000"/>
              </a:lnSpc>
              <a:spcBef>
                <a:spcPts val="0"/>
              </a:spcBef>
              <a:spcAft>
                <a:spcPts val="0"/>
              </a:spcAft>
              <a:buSzPts val="1600"/>
              <a:buChar char="■"/>
              <a:defRPr sz="1600"/>
            </a:lvl9pPr>
          </a:lstStyle>
          <a:p/>
        </p:txBody>
      </p:sp>
      <p:grpSp>
        <p:nvGrpSpPr>
          <p:cNvPr id="28" name="Google Shape;28;p6"/>
          <p:cNvGrpSpPr/>
          <p:nvPr/>
        </p:nvGrpSpPr>
        <p:grpSpPr>
          <a:xfrm>
            <a:off x="152400" y="2782900"/>
            <a:ext cx="4030969" cy="2010404"/>
            <a:chOff x="152400" y="2782900"/>
            <a:chExt cx="4030969" cy="2010404"/>
          </a:xfrm>
        </p:grpSpPr>
        <p:pic>
          <p:nvPicPr>
            <p:cNvPr id="29" name="Google Shape;29;p6"/>
            <p:cNvPicPr preferRelativeResize="0"/>
            <p:nvPr/>
          </p:nvPicPr>
          <p:blipFill>
            <a:blip r:embed="rId2">
              <a:alphaModFix/>
            </a:blip>
            <a:stretch>
              <a:fillRect/>
            </a:stretch>
          </p:blipFill>
          <p:spPr>
            <a:xfrm>
              <a:off x="194925" y="2782900"/>
              <a:ext cx="2441400" cy="1114900"/>
            </a:xfrm>
            <a:prstGeom prst="rect">
              <a:avLst/>
            </a:prstGeom>
            <a:noFill/>
            <a:ln>
              <a:noFill/>
            </a:ln>
          </p:spPr>
        </p:pic>
        <p:pic>
          <p:nvPicPr>
            <p:cNvPr id="30" name="Google Shape;30;p6"/>
            <p:cNvPicPr preferRelativeResize="0"/>
            <p:nvPr/>
          </p:nvPicPr>
          <p:blipFill>
            <a:blip r:embed="rId3">
              <a:alphaModFix/>
            </a:blip>
            <a:stretch>
              <a:fillRect/>
            </a:stretch>
          </p:blipFill>
          <p:spPr>
            <a:xfrm>
              <a:off x="1047900" y="3955174"/>
              <a:ext cx="3135469" cy="716675"/>
            </a:xfrm>
            <a:prstGeom prst="rect">
              <a:avLst/>
            </a:prstGeom>
            <a:noFill/>
            <a:ln>
              <a:noFill/>
            </a:ln>
          </p:spPr>
        </p:pic>
        <p:pic>
          <p:nvPicPr>
            <p:cNvPr descr="tertiarylogo.png" id="31" name="Google Shape;31;p6"/>
            <p:cNvPicPr preferRelativeResize="0"/>
            <p:nvPr/>
          </p:nvPicPr>
          <p:blipFill>
            <a:blip r:embed="rId4">
              <a:alphaModFix/>
            </a:blip>
            <a:stretch>
              <a:fillRect/>
            </a:stretch>
          </p:blipFill>
          <p:spPr>
            <a:xfrm>
              <a:off x="152400" y="3897803"/>
              <a:ext cx="895500" cy="89550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s Title" type="secHead">
  <p:cSld name="SECTION_HEADER">
    <p:spTree>
      <p:nvGrpSpPr>
        <p:cNvPr id="32" name="Shape 32"/>
        <p:cNvGrpSpPr/>
        <p:nvPr/>
      </p:nvGrpSpPr>
      <p:grpSpPr>
        <a:xfrm>
          <a:off x="0" y="0"/>
          <a:ext cx="0" cy="0"/>
          <a:chOff x="0" y="0"/>
          <a:chExt cx="0" cy="0"/>
        </a:xfrm>
      </p:grpSpPr>
      <p:sp>
        <p:nvSpPr>
          <p:cNvPr id="33" name="Google Shape;3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7"/>
          <p:cNvSpPr txBox="1"/>
          <p:nvPr>
            <p:ph type="ctrTitle"/>
          </p:nvPr>
        </p:nvSpPr>
        <p:spPr>
          <a:xfrm>
            <a:off x="0" y="744575"/>
            <a:ext cx="9144000" cy="32127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SzPts val="4800"/>
              <a:buNone/>
              <a:defRPr sz="48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8"/>
          <p:cNvSpPr txBox="1"/>
          <p:nvPr>
            <p:ph type="title"/>
          </p:nvPr>
        </p:nvSpPr>
        <p:spPr>
          <a:xfrm>
            <a:off x="150" y="0"/>
            <a:ext cx="9144000" cy="756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8"/>
          <p:cNvSpPr txBox="1"/>
          <p:nvPr>
            <p:ph idx="1" type="body"/>
          </p:nvPr>
        </p:nvSpPr>
        <p:spPr>
          <a:xfrm>
            <a:off x="249650" y="775619"/>
            <a:ext cx="4106100" cy="40401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38" name="Google Shape;38;p8"/>
          <p:cNvSpPr txBox="1"/>
          <p:nvPr>
            <p:ph idx="2" type="body"/>
          </p:nvPr>
        </p:nvSpPr>
        <p:spPr>
          <a:xfrm>
            <a:off x="4825700" y="775619"/>
            <a:ext cx="4106100" cy="40401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eft column">
  <p:cSld name="TITLE_AND_TWO_COLUMNS_1">
    <p:spTree>
      <p:nvGrpSpPr>
        <p:cNvPr id="40" name="Shape 40"/>
        <p:cNvGrpSpPr/>
        <p:nvPr/>
      </p:nvGrpSpPr>
      <p:grpSpPr>
        <a:xfrm>
          <a:off x="0" y="0"/>
          <a:ext cx="0" cy="0"/>
          <a:chOff x="0" y="0"/>
          <a:chExt cx="0" cy="0"/>
        </a:xfrm>
      </p:grpSpPr>
      <p:sp>
        <p:nvSpPr>
          <p:cNvPr id="41" name="Google Shape;41;p9"/>
          <p:cNvSpPr txBox="1"/>
          <p:nvPr>
            <p:ph type="title"/>
          </p:nvPr>
        </p:nvSpPr>
        <p:spPr>
          <a:xfrm>
            <a:off x="150" y="0"/>
            <a:ext cx="9144000" cy="756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3" name="Google Shape;43;p9"/>
          <p:cNvSpPr txBox="1"/>
          <p:nvPr>
            <p:ph idx="1" type="body"/>
          </p:nvPr>
        </p:nvSpPr>
        <p:spPr>
          <a:xfrm>
            <a:off x="249650" y="775625"/>
            <a:ext cx="4975500" cy="40401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right column">
  <p:cSld name="TITLE_AND_TWO_COLUMNS_1_1">
    <p:spTree>
      <p:nvGrpSpPr>
        <p:cNvPr id="44" name="Shape 44"/>
        <p:cNvGrpSpPr/>
        <p:nvPr/>
      </p:nvGrpSpPr>
      <p:grpSpPr>
        <a:xfrm>
          <a:off x="0" y="0"/>
          <a:ext cx="0" cy="0"/>
          <a:chOff x="0" y="0"/>
          <a:chExt cx="0" cy="0"/>
        </a:xfrm>
      </p:grpSpPr>
      <p:sp>
        <p:nvSpPr>
          <p:cNvPr id="45" name="Google Shape;45;p10"/>
          <p:cNvSpPr txBox="1"/>
          <p:nvPr>
            <p:ph type="title"/>
          </p:nvPr>
        </p:nvSpPr>
        <p:spPr>
          <a:xfrm>
            <a:off x="150" y="0"/>
            <a:ext cx="9144000" cy="756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idx="1" type="body"/>
          </p:nvPr>
        </p:nvSpPr>
        <p:spPr>
          <a:xfrm>
            <a:off x="4051250" y="775625"/>
            <a:ext cx="4880400" cy="40401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9097800" cy="7452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1"/>
              </a:buClr>
              <a:buSzPts val="3600"/>
              <a:buNone/>
              <a:defRPr b="1" i="0" sz="3600" u="none" cap="none" strike="noStrike">
                <a:solidFill>
                  <a:schemeClr val="dk1"/>
                </a:solidFill>
              </a:defRPr>
            </a:lvl1pPr>
            <a:lvl2pPr lvl="1"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129350" y="688375"/>
            <a:ext cx="8891700" cy="4256100"/>
          </a:xfrm>
          <a:prstGeom prst="rect">
            <a:avLst/>
          </a:prstGeom>
          <a:noFill/>
          <a:ln>
            <a:noFill/>
          </a:ln>
        </p:spPr>
        <p:txBody>
          <a:bodyPr anchorCtr="0" anchor="t" bIns="91425" lIns="91425" spcFirstLastPara="1" rIns="91425" wrap="square" tIns="91425">
            <a:noAutofit/>
          </a:bodyPr>
          <a:lstStyle>
            <a:lvl1pPr indent="-381000" lvl="0" marL="457200" marR="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81000" lvl="1" marL="914400" marR="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81000" lvl="3" marL="1828800" marR="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4pPr>
            <a:lvl5pPr indent="-381000" lvl="4" marL="2286000" marR="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5pPr>
            <a:lvl6pPr indent="-381000" lvl="5" marL="2743200" marR="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6pPr>
            <a:lvl7pPr indent="-381000" lvl="6" marL="3200400" marR="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7pPr>
            <a:lvl8pPr indent="-381000" lvl="7" marL="3657600" marR="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8pPr>
            <a:lvl9pPr indent="-381000" lvl="8" marL="4114800" marR="0" algn="l">
              <a:lnSpc>
                <a:spcPct val="100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0" y="4836400"/>
            <a:ext cx="9144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This material belongs to Tertiary Infotech Pte Ltd (UEN: 20120096W). All Rights Reserved</a:t>
            </a:r>
            <a:endParaRPr sz="900"/>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hyperlink" Target="http://www.tertiarycourses.com.sg" TargetMode="External"/><Relationship Id="rId4" Type="http://schemas.openxmlformats.org/officeDocument/2006/relationships/hyperlink" Target="mailto:enquiry@tertiaryinfotech.com" TargetMode="External"/><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99.png"/><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90.png"/><Relationship Id="rId4" Type="http://schemas.openxmlformats.org/officeDocument/2006/relationships/image" Target="../media/image8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1.png"/><Relationship Id="rId4" Type="http://schemas.openxmlformats.org/officeDocument/2006/relationships/image" Target="../media/image9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91.png"/><Relationship Id="rId4" Type="http://schemas.openxmlformats.org/officeDocument/2006/relationships/image" Target="../media/image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02.png"/><Relationship Id="rId4" Type="http://schemas.openxmlformats.org/officeDocument/2006/relationships/image" Target="../media/image10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95.png"/><Relationship Id="rId4" Type="http://schemas.openxmlformats.org/officeDocument/2006/relationships/image" Target="../media/image10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1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07.png"/><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9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9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colab.research.google.com/drive/1ORmNWcA-8bftstwvPWyvTB4nP4LRu4Th?usp=sharing" TargetMode="External"/><Relationship Id="rId4" Type="http://schemas.openxmlformats.org/officeDocument/2006/relationships/hyperlink" Target="https://drive.google.com/drive/folders/1_Ci_1tPi_FVyUoc4m35trzZZTDuE8HQC?usp=sharing"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1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0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1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2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classroom.google.com/c/NjU5NTUzODU3Mjgz?cjc=e73z3ma" TargetMode="External"/><Relationship Id="rId4" Type="http://schemas.openxmlformats.org/officeDocument/2006/relationships/hyperlink" Target="https://classroom.google.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1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1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1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1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2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1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2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2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2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3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2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32.png"/><Relationship Id="rId4" Type="http://schemas.openxmlformats.org/officeDocument/2006/relationships/image" Target="../media/image1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3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4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4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2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3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1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3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4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13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3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15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14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4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3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6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4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4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5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14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14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55.png"/></Relationships>
</file>

<file path=ppt/slides/_rels/slide18.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5.png"/><Relationship Id="rId13" Type="http://schemas.openxmlformats.org/officeDocument/2006/relationships/image" Target="../media/image6.png"/><Relationship Id="rId12"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chat.openai.com/" TargetMode="External"/><Relationship Id="rId4" Type="http://schemas.openxmlformats.org/officeDocument/2006/relationships/hyperlink" Target="https://makersuite.google.com/app/prompts/new_freeform" TargetMode="External"/><Relationship Id="rId9" Type="http://schemas.openxmlformats.org/officeDocument/2006/relationships/image" Target="../media/image8.png"/><Relationship Id="rId14" Type="http://schemas.openxmlformats.org/officeDocument/2006/relationships/image" Target="../media/image10.png"/><Relationship Id="rId5" Type="http://schemas.openxmlformats.org/officeDocument/2006/relationships/hyperlink" Target="https://claude.ai/" TargetMode="External"/><Relationship Id="rId6" Type="http://schemas.openxmlformats.org/officeDocument/2006/relationships/hyperlink" Target="https://www.perplexity.ai/" TargetMode="External"/><Relationship Id="rId7" Type="http://schemas.openxmlformats.org/officeDocument/2006/relationships/hyperlink" Target="https://ai.meta.com/llama/" TargetMode="External"/><Relationship Id="rId8" Type="http://schemas.openxmlformats.org/officeDocument/2006/relationships/hyperlink" Target="https://chat.mistral.ai/chat"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15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15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14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15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16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15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hyperlink" Target="https://www.trychroma.com/" TargetMode="External"/><Relationship Id="rId4" Type="http://schemas.openxmlformats.org/officeDocument/2006/relationships/hyperlink" Target="https://github.com/facebookresearch/faiss" TargetMode="External"/><Relationship Id="rId5" Type="http://schemas.openxmlformats.org/officeDocument/2006/relationships/hyperlink" Target="https://milvus.io/" TargetMode="External"/><Relationship Id="rId6" Type="http://schemas.openxmlformats.org/officeDocument/2006/relationships/hyperlink" Target="https://www.pinecone.io/"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15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1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16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16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17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17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15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16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17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16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1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17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166.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16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17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176.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17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17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16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hyperlink" Target="https://ssgtraqom.qualtrics.com/jfe/form/SV_3K9i7rTJ9OLsauW?Q_CHL=qr" TargetMode="External"/><Relationship Id="rId4" Type="http://schemas.openxmlformats.org/officeDocument/2006/relationships/image" Target="../media/image17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hyperlink" Target="https://goo.gl/R2eumq" TargetMode="External"/><Relationship Id="rId4" Type="http://schemas.openxmlformats.org/officeDocument/2006/relationships/image" Target="../media/image16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hyperlink" Target="mailto:enquiry@tertiaryinfotech.com"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youtube.com/watch?v=_fuimO6ErKI" TargetMode="External"/><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www.youtube.com/watch?v=wa0MT8OwHuk" TargetMode="External"/><Relationship Id="rId4" Type="http://schemas.openxmlformats.org/officeDocument/2006/relationships/image" Target="../media/image1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aistudio.google.com/prompts/new_chat"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4.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3.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9.png"/><Relationship Id="rId4" Type="http://schemas.openxmlformats.org/officeDocument/2006/relationships/image" Target="../media/image7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8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03.png"/><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0" y="0"/>
            <a:ext cx="9144000" cy="101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Develop Artificial Intelligence and Large Language Model (LLM) Applications with Google Gemini</a:t>
            </a:r>
            <a:endParaRPr sz="3600"/>
          </a:p>
        </p:txBody>
      </p:sp>
      <p:sp>
        <p:nvSpPr>
          <p:cNvPr id="68" name="Google Shape;68;p14"/>
          <p:cNvSpPr txBox="1"/>
          <p:nvPr>
            <p:ph idx="1" type="body"/>
          </p:nvPr>
        </p:nvSpPr>
        <p:spPr>
          <a:xfrm>
            <a:off x="5565600" y="3113125"/>
            <a:ext cx="3578400" cy="177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000000"/>
                </a:solidFill>
              </a:rPr>
              <a:t>Version: 5.0</a:t>
            </a:r>
            <a:endParaRPr>
              <a:solidFill>
                <a:srgbClr val="000000"/>
              </a:solidFill>
            </a:endParaRPr>
          </a:p>
          <a:p>
            <a:pPr indent="0" lvl="0" marL="0" rtl="0" algn="r">
              <a:spcBef>
                <a:spcPts val="0"/>
              </a:spcBef>
              <a:spcAft>
                <a:spcPts val="0"/>
              </a:spcAft>
              <a:buNone/>
            </a:pPr>
            <a:r>
              <a:rPr lang="en">
                <a:solidFill>
                  <a:srgbClr val="000000"/>
                </a:solidFill>
              </a:rPr>
              <a:t>Learner Guide Slides</a:t>
            </a:r>
            <a:endParaRPr>
              <a:solidFill>
                <a:srgbClr val="000000"/>
              </a:solidFill>
            </a:endParaRPr>
          </a:p>
          <a:p>
            <a:pPr indent="0" lvl="0" marL="0" rtl="0" algn="r">
              <a:spcBef>
                <a:spcPts val="0"/>
              </a:spcBef>
              <a:spcAft>
                <a:spcPts val="0"/>
              </a:spcAft>
              <a:buNone/>
            </a:pPr>
            <a:r>
              <a:rPr lang="en">
                <a:solidFill>
                  <a:srgbClr val="000000"/>
                </a:solidFill>
              </a:rPr>
              <a:t>Course Code: TGS-2024042961 </a:t>
            </a:r>
            <a:endParaRPr>
              <a:solidFill>
                <a:srgbClr val="000000"/>
              </a:solidFill>
            </a:endParaRPr>
          </a:p>
          <a:p>
            <a:pPr indent="0" lvl="0" marL="0" rtl="0" algn="r">
              <a:spcBef>
                <a:spcPts val="0"/>
              </a:spcBef>
              <a:spcAft>
                <a:spcPts val="0"/>
              </a:spcAft>
              <a:buNone/>
            </a:pPr>
            <a:r>
              <a:rPr lang="en">
                <a:solidFill>
                  <a:srgbClr val="000000"/>
                </a:solidFill>
              </a:rPr>
              <a:t>Website:</a:t>
            </a:r>
            <a:r>
              <a:rPr lang="en" u="sng">
                <a:solidFill>
                  <a:srgbClr val="0097A7"/>
                </a:solidFill>
                <a:hlinkClick r:id="rId3">
                  <a:extLst>
                    <a:ext uri="{A12FA001-AC4F-418D-AE19-62706E023703}">
                      <ahyp:hlinkClr val="tx"/>
                    </a:ext>
                  </a:extLst>
                </a:hlinkClick>
              </a:rPr>
              <a:t>www.tertiarycourses.com.sg</a:t>
            </a:r>
            <a:endParaRPr>
              <a:solidFill>
                <a:srgbClr val="000000"/>
              </a:solidFill>
            </a:endParaRPr>
          </a:p>
          <a:p>
            <a:pPr indent="0" lvl="0" marL="0" rtl="0" algn="r">
              <a:spcBef>
                <a:spcPts val="0"/>
              </a:spcBef>
              <a:spcAft>
                <a:spcPts val="0"/>
              </a:spcAft>
              <a:buNone/>
            </a:pPr>
            <a:r>
              <a:rPr lang="en">
                <a:solidFill>
                  <a:srgbClr val="000000"/>
                </a:solidFill>
              </a:rPr>
              <a:t>Email: </a:t>
            </a:r>
            <a:r>
              <a:rPr lang="en" u="sng">
                <a:solidFill>
                  <a:srgbClr val="0097A7"/>
                </a:solidFill>
                <a:hlinkClick r:id="rId4">
                  <a:extLst>
                    <a:ext uri="{A12FA001-AC4F-418D-AE19-62706E023703}">
                      <ahyp:hlinkClr val="tx"/>
                    </a:ext>
                  </a:extLst>
                </a:hlinkClick>
              </a:rPr>
              <a:t>enquiry@tertiaryinfotech.com</a:t>
            </a:r>
            <a:endParaRPr>
              <a:solidFill>
                <a:srgbClr val="000000"/>
              </a:solidFill>
            </a:endParaRPr>
          </a:p>
          <a:p>
            <a:pPr indent="0" lvl="0" marL="0" rtl="0" algn="r">
              <a:spcBef>
                <a:spcPts val="0"/>
              </a:spcBef>
              <a:spcAft>
                <a:spcPts val="0"/>
              </a:spcAft>
              <a:buNone/>
            </a:pPr>
            <a:r>
              <a:rPr lang="en">
                <a:solidFill>
                  <a:srgbClr val="000000"/>
                </a:solidFill>
              </a:rPr>
              <a:t>Tel: +65 6100 0613</a:t>
            </a:r>
            <a:endParaRPr/>
          </a:p>
        </p:txBody>
      </p:sp>
      <p:pic>
        <p:nvPicPr>
          <p:cNvPr id="69" name="Google Shape;69;p14"/>
          <p:cNvPicPr preferRelativeResize="0"/>
          <p:nvPr/>
        </p:nvPicPr>
        <p:blipFill>
          <a:blip r:embed="rId5">
            <a:alphaModFix/>
          </a:blip>
          <a:stretch>
            <a:fillRect/>
          </a:stretch>
        </p:blipFill>
        <p:spPr>
          <a:xfrm>
            <a:off x="2112813" y="1260700"/>
            <a:ext cx="4851963" cy="1793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 name="Shape 128"/>
        <p:cNvGrpSpPr/>
        <p:nvPr/>
      </p:nvGrpSpPr>
      <p:grpSpPr>
        <a:xfrm>
          <a:off x="0" y="0"/>
          <a:ext cx="0" cy="0"/>
          <a:chOff x="0" y="0"/>
          <a:chExt cx="0" cy="0"/>
        </a:xfrm>
      </p:grpSpPr>
      <p:sp>
        <p:nvSpPr>
          <p:cNvPr id="129" name="Google Shape;129;p23"/>
          <p:cNvSpPr txBox="1"/>
          <p:nvPr>
            <p:ph idx="1" type="body"/>
          </p:nvPr>
        </p:nvSpPr>
        <p:spPr>
          <a:xfrm>
            <a:off x="163350" y="590700"/>
            <a:ext cx="8817300" cy="442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Topic 3: Building LLM Applications with Google Gemini LLM </a:t>
            </a:r>
            <a:endParaRPr b="1">
              <a:solidFill>
                <a:schemeClr val="dk1"/>
              </a:solidFill>
            </a:endParaRPr>
          </a:p>
          <a:p>
            <a:pPr indent="-342900" lvl="0" marL="457200" rtl="0" algn="l">
              <a:spcBef>
                <a:spcPts val="0"/>
              </a:spcBef>
              <a:spcAft>
                <a:spcPts val="0"/>
              </a:spcAft>
              <a:buSzPts val="1800"/>
              <a:buChar char="•"/>
            </a:pPr>
            <a:r>
              <a:rPr b="1" lang="en" sz="1800">
                <a:solidFill>
                  <a:schemeClr val="dk1"/>
                </a:solidFill>
              </a:rPr>
              <a:t>Overview of Langchan Components</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Automate Workflow with Langchain and Gemin Model</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Create AI Agent Using Langchain and Gemini LLM Model</a:t>
            </a:r>
            <a:endParaRPr b="1" sz="1800">
              <a:solidFill>
                <a:schemeClr val="dk1"/>
              </a:solidFill>
            </a:endParaRPr>
          </a:p>
          <a:p>
            <a:pPr indent="0" lvl="0" marL="45720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
                <a:solidFill>
                  <a:schemeClr val="dk1"/>
                </a:solidFill>
              </a:rPr>
              <a:t>Topic 4: Implementing Retrieval Augmented Generation (RAG) </a:t>
            </a:r>
            <a:endParaRPr b="1">
              <a:solidFill>
                <a:schemeClr val="dk1"/>
              </a:solidFill>
            </a:endParaRPr>
          </a:p>
          <a:p>
            <a:pPr indent="-342900" lvl="0" marL="457200" rtl="0" algn="l">
              <a:spcBef>
                <a:spcPts val="0"/>
              </a:spcBef>
              <a:spcAft>
                <a:spcPts val="0"/>
              </a:spcAft>
              <a:buSzPts val="1800"/>
              <a:buChar char="•"/>
            </a:pPr>
            <a:r>
              <a:rPr b="1" lang="en" sz="1800">
                <a:solidFill>
                  <a:schemeClr val="dk1"/>
                </a:solidFill>
              </a:rPr>
              <a:t>Overview of LLM driven RAG technology</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Document Loading and Splitting</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Embedding</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Vector Databases</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Retrieval</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Questioning/Answering</a:t>
            </a:r>
            <a:endParaRPr b="1" sz="1800">
              <a:solidFill>
                <a:schemeClr val="dk1"/>
              </a:solidFill>
            </a:endParaRPr>
          </a:p>
        </p:txBody>
      </p:sp>
      <p:sp>
        <p:nvSpPr>
          <p:cNvPr id="130" name="Google Shape;130;p23"/>
          <p:cNvSpPr txBox="1"/>
          <p:nvPr/>
        </p:nvSpPr>
        <p:spPr>
          <a:xfrm>
            <a:off x="0" y="76194"/>
            <a:ext cx="9144000" cy="51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r>
              <a:rPr b="1" lang="en" sz="3600"/>
              <a:t>Course Outline</a:t>
            </a:r>
            <a:endParaRPr b="1" sz="3600">
              <a:solidFill>
                <a:srgbClr val="0000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Use Case 2 - Interior Design Recommendation</a:t>
            </a:r>
            <a:endParaRPr sz="3200"/>
          </a:p>
        </p:txBody>
      </p:sp>
      <p:pic>
        <p:nvPicPr>
          <p:cNvPr id="799" name="Google Shape;799;p113"/>
          <p:cNvPicPr preferRelativeResize="0"/>
          <p:nvPr/>
        </p:nvPicPr>
        <p:blipFill>
          <a:blip r:embed="rId3">
            <a:alphaModFix/>
          </a:blip>
          <a:stretch>
            <a:fillRect/>
          </a:stretch>
        </p:blipFill>
        <p:spPr>
          <a:xfrm>
            <a:off x="5321276" y="725100"/>
            <a:ext cx="3670325" cy="3627730"/>
          </a:xfrm>
          <a:prstGeom prst="rect">
            <a:avLst/>
          </a:prstGeom>
          <a:noFill/>
          <a:ln>
            <a:noFill/>
          </a:ln>
        </p:spPr>
      </p:pic>
      <p:pic>
        <p:nvPicPr>
          <p:cNvPr id="800" name="Google Shape;800;p113"/>
          <p:cNvPicPr preferRelativeResize="0"/>
          <p:nvPr/>
        </p:nvPicPr>
        <p:blipFill>
          <a:blip r:embed="rId4">
            <a:alphaModFix/>
          </a:blip>
          <a:stretch>
            <a:fillRect/>
          </a:stretch>
        </p:blipFill>
        <p:spPr>
          <a:xfrm>
            <a:off x="152400" y="725100"/>
            <a:ext cx="5016475" cy="203522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1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Use Case 3 - Compute Business Expense</a:t>
            </a:r>
            <a:endParaRPr sz="3200"/>
          </a:p>
        </p:txBody>
      </p:sp>
      <p:pic>
        <p:nvPicPr>
          <p:cNvPr id="806" name="Google Shape;806;p114"/>
          <p:cNvPicPr preferRelativeResize="0"/>
          <p:nvPr/>
        </p:nvPicPr>
        <p:blipFill>
          <a:blip r:embed="rId3">
            <a:alphaModFix/>
          </a:blip>
          <a:stretch>
            <a:fillRect/>
          </a:stretch>
        </p:blipFill>
        <p:spPr>
          <a:xfrm>
            <a:off x="6686900" y="685250"/>
            <a:ext cx="1574526" cy="4235752"/>
          </a:xfrm>
          <a:prstGeom prst="rect">
            <a:avLst/>
          </a:prstGeom>
          <a:noFill/>
          <a:ln>
            <a:noFill/>
          </a:ln>
        </p:spPr>
      </p:pic>
      <p:pic>
        <p:nvPicPr>
          <p:cNvPr id="807" name="Google Shape;807;p114"/>
          <p:cNvPicPr preferRelativeResize="0"/>
          <p:nvPr/>
        </p:nvPicPr>
        <p:blipFill>
          <a:blip r:embed="rId4">
            <a:alphaModFix/>
          </a:blip>
          <a:stretch>
            <a:fillRect/>
          </a:stretch>
        </p:blipFill>
        <p:spPr>
          <a:xfrm>
            <a:off x="152400" y="725100"/>
            <a:ext cx="6382100" cy="24961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Use Case 4 - Extract Video Information for Digital Marketeer</a:t>
            </a:r>
            <a:endParaRPr sz="3200"/>
          </a:p>
        </p:txBody>
      </p:sp>
      <p:pic>
        <p:nvPicPr>
          <p:cNvPr id="813" name="Google Shape;813;p115"/>
          <p:cNvPicPr preferRelativeResize="0"/>
          <p:nvPr/>
        </p:nvPicPr>
        <p:blipFill>
          <a:blip r:embed="rId3">
            <a:alphaModFix/>
          </a:blip>
          <a:stretch>
            <a:fillRect/>
          </a:stretch>
        </p:blipFill>
        <p:spPr>
          <a:xfrm>
            <a:off x="4480501" y="1187675"/>
            <a:ext cx="4472051" cy="2602275"/>
          </a:xfrm>
          <a:prstGeom prst="rect">
            <a:avLst/>
          </a:prstGeom>
          <a:noFill/>
          <a:ln>
            <a:noFill/>
          </a:ln>
        </p:spPr>
      </p:pic>
      <p:pic>
        <p:nvPicPr>
          <p:cNvPr id="814" name="Google Shape;814;p115"/>
          <p:cNvPicPr preferRelativeResize="0"/>
          <p:nvPr/>
        </p:nvPicPr>
        <p:blipFill>
          <a:blip r:embed="rId4">
            <a:alphaModFix/>
          </a:blip>
          <a:stretch>
            <a:fillRect/>
          </a:stretch>
        </p:blipFill>
        <p:spPr>
          <a:xfrm>
            <a:off x="583850" y="1153825"/>
            <a:ext cx="3843030" cy="37188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Use Case 5 - Explaining the Educational Concepts</a:t>
            </a:r>
            <a:endParaRPr sz="3200"/>
          </a:p>
        </p:txBody>
      </p:sp>
      <p:pic>
        <p:nvPicPr>
          <p:cNvPr id="820" name="Google Shape;820;p116"/>
          <p:cNvPicPr preferRelativeResize="0"/>
          <p:nvPr/>
        </p:nvPicPr>
        <p:blipFill>
          <a:blip r:embed="rId3">
            <a:alphaModFix/>
          </a:blip>
          <a:stretch>
            <a:fillRect/>
          </a:stretch>
        </p:blipFill>
        <p:spPr>
          <a:xfrm>
            <a:off x="4572005" y="1097325"/>
            <a:ext cx="4412321" cy="2565080"/>
          </a:xfrm>
          <a:prstGeom prst="rect">
            <a:avLst/>
          </a:prstGeom>
          <a:noFill/>
          <a:ln>
            <a:noFill/>
          </a:ln>
        </p:spPr>
      </p:pic>
      <p:pic>
        <p:nvPicPr>
          <p:cNvPr id="821" name="Google Shape;821;p116"/>
          <p:cNvPicPr preferRelativeResize="0"/>
          <p:nvPr/>
        </p:nvPicPr>
        <p:blipFill>
          <a:blip r:embed="rId4">
            <a:alphaModFix/>
          </a:blip>
          <a:stretch>
            <a:fillRect/>
          </a:stretch>
        </p:blipFill>
        <p:spPr>
          <a:xfrm>
            <a:off x="169325" y="1198850"/>
            <a:ext cx="4267204" cy="333161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1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Use case 6 - Extract Information form Video</a:t>
            </a:r>
            <a:endParaRPr sz="3200"/>
          </a:p>
        </p:txBody>
      </p:sp>
      <p:pic>
        <p:nvPicPr>
          <p:cNvPr id="827" name="Google Shape;827;p117"/>
          <p:cNvPicPr preferRelativeResize="0"/>
          <p:nvPr/>
        </p:nvPicPr>
        <p:blipFill>
          <a:blip r:embed="rId3">
            <a:alphaModFix/>
          </a:blip>
          <a:stretch>
            <a:fillRect/>
          </a:stretch>
        </p:blipFill>
        <p:spPr>
          <a:xfrm>
            <a:off x="4183829" y="759475"/>
            <a:ext cx="4402672" cy="2565035"/>
          </a:xfrm>
          <a:prstGeom prst="rect">
            <a:avLst/>
          </a:prstGeom>
          <a:noFill/>
          <a:ln>
            <a:noFill/>
          </a:ln>
        </p:spPr>
      </p:pic>
      <p:pic>
        <p:nvPicPr>
          <p:cNvPr id="828" name="Google Shape;828;p117"/>
          <p:cNvPicPr preferRelativeResize="0"/>
          <p:nvPr/>
        </p:nvPicPr>
        <p:blipFill>
          <a:blip r:embed="rId4">
            <a:alphaModFix/>
          </a:blip>
          <a:stretch>
            <a:fillRect/>
          </a:stretch>
        </p:blipFill>
        <p:spPr>
          <a:xfrm>
            <a:off x="372350" y="716625"/>
            <a:ext cx="3612089" cy="426600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1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Use Case 7 - Finding a Needle in a Haystack</a:t>
            </a:r>
            <a:endParaRPr sz="3200"/>
          </a:p>
        </p:txBody>
      </p:sp>
      <p:pic>
        <p:nvPicPr>
          <p:cNvPr id="834" name="Google Shape;834;p118"/>
          <p:cNvPicPr preferRelativeResize="0"/>
          <p:nvPr/>
        </p:nvPicPr>
        <p:blipFill>
          <a:blip r:embed="rId3">
            <a:alphaModFix/>
          </a:blip>
          <a:stretch>
            <a:fillRect/>
          </a:stretch>
        </p:blipFill>
        <p:spPr>
          <a:xfrm>
            <a:off x="4572000" y="1013075"/>
            <a:ext cx="4145124" cy="2379874"/>
          </a:xfrm>
          <a:prstGeom prst="rect">
            <a:avLst/>
          </a:prstGeom>
          <a:noFill/>
          <a:ln>
            <a:noFill/>
          </a:ln>
        </p:spPr>
      </p:pic>
      <p:pic>
        <p:nvPicPr>
          <p:cNvPr id="835" name="Google Shape;835;p118"/>
          <p:cNvPicPr preferRelativeResize="0"/>
          <p:nvPr/>
        </p:nvPicPr>
        <p:blipFill>
          <a:blip r:embed="rId4">
            <a:alphaModFix/>
          </a:blip>
          <a:stretch>
            <a:fillRect/>
          </a:stretch>
        </p:blipFill>
        <p:spPr>
          <a:xfrm>
            <a:off x="177675" y="937200"/>
            <a:ext cx="4267200" cy="31686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1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 Calling</a:t>
            </a:r>
            <a:endParaRPr/>
          </a:p>
        </p:txBody>
      </p:sp>
      <p:pic>
        <p:nvPicPr>
          <p:cNvPr id="841" name="Google Shape;841;p119"/>
          <p:cNvPicPr preferRelativeResize="0"/>
          <p:nvPr/>
        </p:nvPicPr>
        <p:blipFill>
          <a:blip r:embed="rId3">
            <a:alphaModFix/>
          </a:blip>
          <a:stretch>
            <a:fillRect/>
          </a:stretch>
        </p:blipFill>
        <p:spPr>
          <a:xfrm>
            <a:off x="211600" y="877500"/>
            <a:ext cx="8410402" cy="426599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2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 Calling with LLM</a:t>
            </a:r>
            <a:endParaRPr/>
          </a:p>
        </p:txBody>
      </p:sp>
      <p:pic>
        <p:nvPicPr>
          <p:cNvPr id="847" name="Google Shape;847;p120"/>
          <p:cNvPicPr preferRelativeResize="0"/>
          <p:nvPr/>
        </p:nvPicPr>
        <p:blipFill>
          <a:blip r:embed="rId3">
            <a:alphaModFix/>
          </a:blip>
          <a:stretch>
            <a:fillRect/>
          </a:stretch>
        </p:blipFill>
        <p:spPr>
          <a:xfrm>
            <a:off x="4396250" y="615475"/>
            <a:ext cx="4204276" cy="4266003"/>
          </a:xfrm>
          <a:prstGeom prst="rect">
            <a:avLst/>
          </a:prstGeom>
          <a:noFill/>
          <a:ln>
            <a:noFill/>
          </a:ln>
        </p:spPr>
      </p:pic>
      <p:pic>
        <p:nvPicPr>
          <p:cNvPr id="848" name="Google Shape;848;p120"/>
          <p:cNvPicPr preferRelativeResize="0"/>
          <p:nvPr/>
        </p:nvPicPr>
        <p:blipFill>
          <a:blip r:embed="rId4">
            <a:alphaModFix/>
          </a:blip>
          <a:stretch>
            <a:fillRect/>
          </a:stretch>
        </p:blipFill>
        <p:spPr>
          <a:xfrm>
            <a:off x="152400" y="725100"/>
            <a:ext cx="4091451" cy="362148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2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 of Function Calling</a:t>
            </a:r>
            <a:endParaRPr/>
          </a:p>
        </p:txBody>
      </p:sp>
      <p:sp>
        <p:nvSpPr>
          <p:cNvPr id="854" name="Google Shape;854;p121"/>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Help customers interact with businesses: Create functions that connect to a business' API, allowing the model to provide accurate answers to queries such as "is product A still available?".</a:t>
            </a:r>
            <a:endParaRPr sz="2000"/>
          </a:p>
          <a:p>
            <a:pPr indent="-355600" lvl="0" marL="457200" rtl="0" algn="l">
              <a:spcBef>
                <a:spcPts val="0"/>
              </a:spcBef>
              <a:spcAft>
                <a:spcPts val="0"/>
              </a:spcAft>
              <a:buSzPts val="2000"/>
              <a:buChar char="●"/>
            </a:pPr>
            <a:r>
              <a:rPr lang="en" sz="2000"/>
              <a:t>Build generative AI applications by connecting to public APIs: Get the weather for a given location. Create a function that connects to an API of a meteorological service, allowing the model to provide accurate answers to queries such as "What's the weather like in Paris?".</a:t>
            </a:r>
            <a:endParaRPr sz="2000"/>
          </a:p>
          <a:p>
            <a:pPr indent="0" lvl="0" marL="0" rtl="0" algn="l">
              <a:spcBef>
                <a:spcPts val="0"/>
              </a:spcBef>
              <a:spcAft>
                <a:spcPts val="0"/>
              </a:spcAft>
              <a:buNone/>
            </a:pPr>
            <a:r>
              <a:t/>
            </a:r>
            <a:endParaRPr b="1" sz="20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2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860" name="Google Shape;860;p122"/>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3 </a:t>
            </a:r>
            <a:endParaRPr/>
          </a:p>
          <a:p>
            <a:pPr indent="0" lvl="0" marL="0" rtl="0" algn="ctr">
              <a:spcBef>
                <a:spcPts val="0"/>
              </a:spcBef>
              <a:spcAft>
                <a:spcPts val="0"/>
              </a:spcAft>
              <a:buNone/>
            </a:pPr>
            <a:r>
              <a:rPr lang="en"/>
              <a:t>Building LLM Applications with LangChain and Gemini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sp>
        <p:nvSpPr>
          <p:cNvPr id="135" name="Google Shape;135;p24"/>
          <p:cNvSpPr txBox="1"/>
          <p:nvPr>
            <p:ph idx="1" type="body"/>
          </p:nvPr>
        </p:nvSpPr>
        <p:spPr>
          <a:xfrm>
            <a:off x="151275" y="642650"/>
            <a:ext cx="8869800" cy="43398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Clr>
                <a:schemeClr val="dk1"/>
              </a:buClr>
              <a:buSzPts val="2400"/>
              <a:buChar char="●"/>
            </a:pPr>
            <a:r>
              <a:rPr lang="en" sz="2400">
                <a:solidFill>
                  <a:schemeClr val="dk1"/>
                </a:solidFill>
              </a:rPr>
              <a:t>Written Assessment (SAQ) - 1 hr </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Practical Performance (PP) - 1 hr</a:t>
            </a:r>
            <a:endParaRPr sz="2400">
              <a:solidFill>
                <a:schemeClr val="dk1"/>
              </a:solidFill>
            </a:endParaRPr>
          </a:p>
          <a:p>
            <a:pPr indent="0" lvl="0" marL="0" rtl="0" algn="l">
              <a:spcBef>
                <a:spcPts val="0"/>
              </a:spcBef>
              <a:spcAft>
                <a:spcPts val="0"/>
              </a:spcAft>
              <a:buNone/>
            </a:pPr>
            <a:r>
              <a:t/>
            </a:r>
            <a:endParaRPr b="1" sz="2400">
              <a:solidFill>
                <a:schemeClr val="dk1"/>
              </a:solidFill>
            </a:endParaRPr>
          </a:p>
        </p:txBody>
      </p:sp>
      <p:sp>
        <p:nvSpPr>
          <p:cNvPr id="136" name="Google Shape;136;p2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Assessment</a:t>
            </a:r>
            <a:endParaRPr/>
          </a:p>
        </p:txBody>
      </p:sp>
      <p:sp>
        <p:nvSpPr>
          <p:cNvPr id="137" name="Google Shape;13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123"/>
          <p:cNvPicPr preferRelativeResize="0"/>
          <p:nvPr/>
        </p:nvPicPr>
        <p:blipFill>
          <a:blip r:embed="rId3">
            <a:alphaModFix/>
          </a:blip>
          <a:stretch>
            <a:fillRect/>
          </a:stretch>
        </p:blipFill>
        <p:spPr>
          <a:xfrm>
            <a:off x="335250" y="16575"/>
            <a:ext cx="8340267" cy="51103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24"/>
          <p:cNvSpPr txBox="1"/>
          <p:nvPr/>
        </p:nvSpPr>
        <p:spPr>
          <a:xfrm>
            <a:off x="0" y="-46975"/>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LangChain</a:t>
            </a:r>
            <a:endParaRPr b="1" sz="3600"/>
          </a:p>
        </p:txBody>
      </p:sp>
      <p:sp>
        <p:nvSpPr>
          <p:cNvPr id="871" name="Google Shape;871;p124"/>
          <p:cNvSpPr txBox="1"/>
          <p:nvPr/>
        </p:nvSpPr>
        <p:spPr>
          <a:xfrm>
            <a:off x="141150" y="949424"/>
            <a:ext cx="9084300" cy="3877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t>LangChain is a framework for developing applications powered by language models. It enables applications that:</a:t>
            </a:r>
            <a:endParaRPr sz="2400"/>
          </a:p>
          <a:p>
            <a:pPr indent="-381000" lvl="0" marL="457200" rtl="0" algn="l">
              <a:spcBef>
                <a:spcPts val="0"/>
              </a:spcBef>
              <a:spcAft>
                <a:spcPts val="0"/>
              </a:spcAft>
              <a:buSzPts val="2400"/>
              <a:buFont typeface="Comfortaa"/>
              <a:buChar char="●"/>
            </a:pPr>
            <a:r>
              <a:rPr b="1" lang="en" sz="2400"/>
              <a:t>Are context-aware:</a:t>
            </a:r>
            <a:r>
              <a:rPr lang="en" sz="2400"/>
              <a:t> connect a language model to sources of context (prompt instructions, few shot examples, content to ground its response in, etc.)</a:t>
            </a:r>
            <a:endParaRPr sz="2400"/>
          </a:p>
          <a:p>
            <a:pPr indent="-381000" lvl="0" marL="457200" rtl="0" algn="l">
              <a:spcBef>
                <a:spcPts val="0"/>
              </a:spcBef>
              <a:spcAft>
                <a:spcPts val="0"/>
              </a:spcAft>
              <a:buSzPts val="2400"/>
              <a:buFont typeface="Comfortaa"/>
              <a:buChar char="●"/>
            </a:pPr>
            <a:r>
              <a:rPr b="1" lang="en" sz="2400"/>
              <a:t>Reason: </a:t>
            </a:r>
            <a:r>
              <a:rPr lang="en" sz="2400"/>
              <a:t>rely on a language model to reason (about how to answer based on provided context, what actions to take, etc.)</a:t>
            </a:r>
            <a:endParaRPr sz="2400"/>
          </a:p>
          <a:p>
            <a:pPr indent="0" lvl="0" marL="0" rtl="0" algn="l">
              <a:spcBef>
                <a:spcPts val="0"/>
              </a:spcBef>
              <a:spcAft>
                <a:spcPts val="0"/>
              </a:spcAft>
              <a:buNone/>
            </a:pPr>
            <a:r>
              <a:t/>
            </a:r>
            <a:endParaRPr sz="24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25"/>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LangChain Frameworks</a:t>
            </a:r>
            <a:endParaRPr b="1" sz="3600"/>
          </a:p>
        </p:txBody>
      </p:sp>
      <p:sp>
        <p:nvSpPr>
          <p:cNvPr id="877" name="Google Shape;877;p125"/>
          <p:cNvSpPr txBox="1"/>
          <p:nvPr/>
        </p:nvSpPr>
        <p:spPr>
          <a:xfrm>
            <a:off x="141150" y="949425"/>
            <a:ext cx="8915700" cy="39717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Font typeface="Comfortaa"/>
              <a:buChar char="●"/>
            </a:pPr>
            <a:r>
              <a:rPr b="1" lang="en" sz="2400"/>
              <a:t>LangChain Libraries:</a:t>
            </a:r>
            <a:r>
              <a:rPr lang="en" sz="2400"/>
              <a:t> The Python and JavaScript libraries.</a:t>
            </a:r>
            <a:endParaRPr sz="2400"/>
          </a:p>
          <a:p>
            <a:pPr indent="-381000" lvl="0" marL="457200" rtl="0" algn="l">
              <a:spcBef>
                <a:spcPts val="0"/>
              </a:spcBef>
              <a:spcAft>
                <a:spcPts val="0"/>
              </a:spcAft>
              <a:buSzPts val="2400"/>
              <a:buFont typeface="Comfortaa"/>
              <a:buChar char="●"/>
            </a:pPr>
            <a:r>
              <a:rPr b="1" lang="en" sz="2400"/>
              <a:t>LangChain Templates:</a:t>
            </a:r>
            <a:r>
              <a:rPr lang="en" sz="2400"/>
              <a:t> A collection of easily deployable reference architectures for a wide variety of tasks.</a:t>
            </a:r>
            <a:endParaRPr sz="2400"/>
          </a:p>
          <a:p>
            <a:pPr indent="-381000" lvl="0" marL="457200" rtl="0" algn="l">
              <a:spcBef>
                <a:spcPts val="0"/>
              </a:spcBef>
              <a:spcAft>
                <a:spcPts val="0"/>
              </a:spcAft>
              <a:buSzPts val="2400"/>
              <a:buFont typeface="Comfortaa"/>
              <a:buChar char="●"/>
            </a:pPr>
            <a:r>
              <a:rPr b="1" lang="en" sz="2400"/>
              <a:t>LangServe: </a:t>
            </a:r>
            <a:r>
              <a:rPr lang="en" sz="2400"/>
              <a:t>A library for deploying LangChain chains as a REST API.</a:t>
            </a:r>
            <a:endParaRPr sz="2400"/>
          </a:p>
          <a:p>
            <a:pPr indent="-381000" lvl="0" marL="457200" rtl="0" algn="l">
              <a:spcBef>
                <a:spcPts val="0"/>
              </a:spcBef>
              <a:spcAft>
                <a:spcPts val="0"/>
              </a:spcAft>
              <a:buSzPts val="2400"/>
              <a:buFont typeface="Comfortaa"/>
              <a:buChar char="●"/>
            </a:pPr>
            <a:r>
              <a:rPr b="1" lang="en" sz="2400"/>
              <a:t>LangSmith: </a:t>
            </a:r>
            <a:r>
              <a:rPr lang="en" sz="2400"/>
              <a:t>A developer platform that lets you debug, test, evaluate, and monitor chains built on any LLM framework and seamlessly integrates with LangChain.</a:t>
            </a:r>
            <a:endParaRPr sz="24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126"/>
          <p:cNvPicPr preferRelativeResize="0"/>
          <p:nvPr/>
        </p:nvPicPr>
        <p:blipFill>
          <a:blip r:embed="rId3">
            <a:alphaModFix/>
          </a:blip>
          <a:stretch>
            <a:fillRect/>
          </a:stretch>
        </p:blipFill>
        <p:spPr>
          <a:xfrm>
            <a:off x="1874850" y="88900"/>
            <a:ext cx="5114672" cy="48387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27"/>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LangChain Components</a:t>
            </a:r>
            <a:endParaRPr b="1" sz="3600"/>
          </a:p>
        </p:txBody>
      </p:sp>
      <p:sp>
        <p:nvSpPr>
          <p:cNvPr id="888" name="Google Shape;888;p127"/>
          <p:cNvSpPr/>
          <p:nvPr/>
        </p:nvSpPr>
        <p:spPr>
          <a:xfrm>
            <a:off x="320513" y="2194025"/>
            <a:ext cx="1327200" cy="966000"/>
          </a:xfrm>
          <a:prstGeom prst="rect">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IO</a:t>
            </a:r>
            <a:endParaRPr b="1">
              <a:latin typeface="Montserrat"/>
              <a:ea typeface="Montserrat"/>
              <a:cs typeface="Montserrat"/>
              <a:sym typeface="Montserrat"/>
            </a:endParaRPr>
          </a:p>
        </p:txBody>
      </p:sp>
      <p:sp>
        <p:nvSpPr>
          <p:cNvPr id="889" name="Google Shape;889;p127"/>
          <p:cNvSpPr/>
          <p:nvPr/>
        </p:nvSpPr>
        <p:spPr>
          <a:xfrm>
            <a:off x="2059151" y="2194025"/>
            <a:ext cx="1485000" cy="966000"/>
          </a:xfrm>
          <a:prstGeom prst="rect">
            <a:avLst/>
          </a:prstGeom>
          <a:solidFill>
            <a:srgbClr val="FCE5CD"/>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DATA</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CONNECTION</a:t>
            </a:r>
            <a:endParaRPr b="1">
              <a:latin typeface="Montserrat"/>
              <a:ea typeface="Montserrat"/>
              <a:cs typeface="Montserrat"/>
              <a:sym typeface="Montserrat"/>
            </a:endParaRPr>
          </a:p>
        </p:txBody>
      </p:sp>
      <p:sp>
        <p:nvSpPr>
          <p:cNvPr id="890" name="Google Shape;890;p127"/>
          <p:cNvSpPr/>
          <p:nvPr/>
        </p:nvSpPr>
        <p:spPr>
          <a:xfrm>
            <a:off x="3884176" y="2194025"/>
            <a:ext cx="1485000" cy="966000"/>
          </a:xfrm>
          <a:prstGeom prst="rect">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CHAINS</a:t>
            </a:r>
            <a:endParaRPr b="1">
              <a:latin typeface="Montserrat"/>
              <a:ea typeface="Montserrat"/>
              <a:cs typeface="Montserrat"/>
              <a:sym typeface="Montserrat"/>
            </a:endParaRPr>
          </a:p>
        </p:txBody>
      </p:sp>
      <p:sp>
        <p:nvSpPr>
          <p:cNvPr id="891" name="Google Shape;891;p127"/>
          <p:cNvSpPr/>
          <p:nvPr/>
        </p:nvSpPr>
        <p:spPr>
          <a:xfrm>
            <a:off x="5599251" y="2194025"/>
            <a:ext cx="1485000" cy="966000"/>
          </a:xfrm>
          <a:prstGeom prst="rect">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MEMORY</a:t>
            </a:r>
            <a:endParaRPr b="1">
              <a:latin typeface="Montserrat"/>
              <a:ea typeface="Montserrat"/>
              <a:cs typeface="Montserrat"/>
              <a:sym typeface="Montserrat"/>
            </a:endParaRPr>
          </a:p>
        </p:txBody>
      </p:sp>
      <p:sp>
        <p:nvSpPr>
          <p:cNvPr id="892" name="Google Shape;892;p127"/>
          <p:cNvSpPr/>
          <p:nvPr/>
        </p:nvSpPr>
        <p:spPr>
          <a:xfrm>
            <a:off x="7385001" y="2194025"/>
            <a:ext cx="1485000" cy="966000"/>
          </a:xfrm>
          <a:prstGeom prst="rect">
            <a:avLst/>
          </a:prstGeom>
          <a:solidFill>
            <a:srgbClr val="C9DAF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AGENTS</a:t>
            </a:r>
            <a:endParaRPr b="1">
              <a:latin typeface="Montserrat"/>
              <a:ea typeface="Montserrat"/>
              <a:cs typeface="Montserrat"/>
              <a:sym typeface="Montserra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28"/>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Model IO</a:t>
            </a:r>
            <a:endParaRPr b="1" sz="3600"/>
          </a:p>
        </p:txBody>
      </p:sp>
      <p:sp>
        <p:nvSpPr>
          <p:cNvPr id="898" name="Google Shape;898;p128"/>
          <p:cNvSpPr txBox="1"/>
          <p:nvPr/>
        </p:nvSpPr>
        <p:spPr>
          <a:xfrm>
            <a:off x="2003350" y="949425"/>
            <a:ext cx="7222200" cy="3877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 sz="2400"/>
              <a:t>Model IO focuses on basic LLM inputs and outputs. This replicates a lot of the functionality already present in default APIs, such as the OpenAI API.</a:t>
            </a:r>
            <a:endParaRPr sz="2400"/>
          </a:p>
          <a:p>
            <a:pPr indent="-381000" lvl="0" marL="457200" rtl="0" algn="l">
              <a:spcBef>
                <a:spcPts val="0"/>
              </a:spcBef>
              <a:spcAft>
                <a:spcPts val="0"/>
              </a:spcAft>
              <a:buSzPts val="2400"/>
              <a:buChar char="●"/>
            </a:pPr>
            <a:r>
              <a:rPr lang="en" sz="2400"/>
              <a:t>Model IO is standardized, allowing you to easily switch between LLMs in the future and supports both Text Completion APIs and Chat Interface APIs</a:t>
            </a:r>
            <a:endParaRPr sz="2400"/>
          </a:p>
          <a:p>
            <a:pPr indent="0" lvl="0" marL="457200" rtl="0" algn="l">
              <a:spcBef>
                <a:spcPts val="0"/>
              </a:spcBef>
              <a:spcAft>
                <a:spcPts val="0"/>
              </a:spcAft>
              <a:buNone/>
            </a:pPr>
            <a:r>
              <a:t/>
            </a:r>
            <a:endParaRPr sz="2400"/>
          </a:p>
        </p:txBody>
      </p:sp>
      <p:sp>
        <p:nvSpPr>
          <p:cNvPr id="899" name="Google Shape;899;p128"/>
          <p:cNvSpPr/>
          <p:nvPr/>
        </p:nvSpPr>
        <p:spPr>
          <a:xfrm>
            <a:off x="320513" y="2194025"/>
            <a:ext cx="1327200" cy="966000"/>
          </a:xfrm>
          <a:prstGeom prst="rect">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IO</a:t>
            </a:r>
            <a:endParaRPr b="1">
              <a:latin typeface="Montserrat"/>
              <a:ea typeface="Montserrat"/>
              <a:cs typeface="Montserrat"/>
              <a:sym typeface="Montserrat"/>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2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I/O</a:t>
            </a:r>
            <a:endParaRPr/>
          </a:p>
        </p:txBody>
      </p:sp>
      <p:pic>
        <p:nvPicPr>
          <p:cNvPr id="905" name="Google Shape;905;p129"/>
          <p:cNvPicPr preferRelativeResize="0"/>
          <p:nvPr/>
        </p:nvPicPr>
        <p:blipFill>
          <a:blip r:embed="rId3">
            <a:alphaModFix/>
          </a:blip>
          <a:stretch>
            <a:fillRect/>
          </a:stretch>
        </p:blipFill>
        <p:spPr>
          <a:xfrm>
            <a:off x="0" y="947500"/>
            <a:ext cx="9144003" cy="350938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30"/>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Data Connection</a:t>
            </a:r>
            <a:endParaRPr b="1" sz="3600"/>
          </a:p>
        </p:txBody>
      </p:sp>
      <p:sp>
        <p:nvSpPr>
          <p:cNvPr id="911" name="Google Shape;911;p130"/>
          <p:cNvSpPr txBox="1"/>
          <p:nvPr/>
        </p:nvSpPr>
        <p:spPr>
          <a:xfrm>
            <a:off x="2003350" y="949425"/>
            <a:ext cx="7222200" cy="3877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 sz="2400"/>
              <a:t>Data Connection focuses on connecting an LLM Model to a data source, such as your own documents or a vector store.</a:t>
            </a:r>
            <a:endParaRPr sz="2400"/>
          </a:p>
          <a:p>
            <a:pPr indent="-381000" lvl="0" marL="457200" rtl="0" algn="l">
              <a:spcBef>
                <a:spcPts val="0"/>
              </a:spcBef>
              <a:spcAft>
                <a:spcPts val="0"/>
              </a:spcAft>
              <a:buSzPts val="2400"/>
              <a:buChar char="●"/>
            </a:pPr>
            <a:r>
              <a:rPr lang="en" sz="2400"/>
              <a:t>Easily swap vector stores (ChromaDB).</a:t>
            </a:r>
            <a:endParaRPr sz="2400"/>
          </a:p>
          <a:p>
            <a:pPr indent="-381000" lvl="0" marL="457200" rtl="0" algn="l">
              <a:spcBef>
                <a:spcPts val="0"/>
              </a:spcBef>
              <a:spcAft>
                <a:spcPts val="0"/>
              </a:spcAft>
              <a:buSzPts val="2400"/>
              <a:buChar char="●"/>
            </a:pPr>
            <a:r>
              <a:rPr lang="en" sz="2400"/>
              <a:t>Integrate with many different data sources to create standardized document objects from a variety of sources (CSVs, PDFs, AWS, Google Cloud, etc…).</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sp>
        <p:nvSpPr>
          <p:cNvPr id="912" name="Google Shape;912;p130"/>
          <p:cNvSpPr/>
          <p:nvPr/>
        </p:nvSpPr>
        <p:spPr>
          <a:xfrm>
            <a:off x="272001" y="2273650"/>
            <a:ext cx="1485000" cy="966000"/>
          </a:xfrm>
          <a:prstGeom prst="rect">
            <a:avLst/>
          </a:prstGeom>
          <a:solidFill>
            <a:srgbClr val="FCE5CD"/>
          </a:solidFill>
          <a:ln cap="flat" cmpd="sng" w="2857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DATA</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CONNECTION</a:t>
            </a:r>
            <a:endParaRPr b="1">
              <a:latin typeface="Montserrat"/>
              <a:ea typeface="Montserrat"/>
              <a:cs typeface="Montserrat"/>
              <a:sym typeface="Montserrat"/>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3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Vectorstores and Embedding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918" name="Google Shape;918;p131"/>
          <p:cNvPicPr preferRelativeResize="0"/>
          <p:nvPr/>
        </p:nvPicPr>
        <p:blipFill rotWithShape="1">
          <a:blip r:embed="rId3">
            <a:alphaModFix/>
          </a:blip>
          <a:srcRect b="10958" l="2514" r="7991" t="5198"/>
          <a:stretch/>
        </p:blipFill>
        <p:spPr>
          <a:xfrm>
            <a:off x="74850" y="1190725"/>
            <a:ext cx="9010002" cy="350760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Retrieval</a:t>
            </a:r>
            <a:endParaRPr/>
          </a:p>
        </p:txBody>
      </p:sp>
      <p:pic>
        <p:nvPicPr>
          <p:cNvPr id="924" name="Google Shape;924;p132"/>
          <p:cNvPicPr preferRelativeResize="0"/>
          <p:nvPr/>
        </p:nvPicPr>
        <p:blipFill>
          <a:blip r:embed="rId3">
            <a:alphaModFix/>
          </a:blip>
          <a:stretch>
            <a:fillRect/>
          </a:stretch>
        </p:blipFill>
        <p:spPr>
          <a:xfrm>
            <a:off x="0" y="1219200"/>
            <a:ext cx="9144001" cy="29746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25"/>
          <p:cNvSpPr txBox="1"/>
          <p:nvPr>
            <p:ph idx="1" type="body"/>
          </p:nvPr>
        </p:nvSpPr>
        <p:spPr>
          <a:xfrm>
            <a:off x="163350" y="590700"/>
            <a:ext cx="8820000" cy="340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dk1"/>
                </a:solidFill>
              </a:rPr>
              <a:t>Make a copy of the colab code files below</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u="sng">
                <a:solidFill>
                  <a:schemeClr val="hlink"/>
                </a:solidFill>
                <a:hlinkClick r:id="rId3"/>
              </a:rPr>
              <a:t>https://colab.research.google.com/drive/1ORmNWcA-8bftstwvPWyvTB4nP4LRu4Th?usp=sharing</a:t>
            </a:r>
            <a:r>
              <a:rPr lang="en">
                <a:solidFill>
                  <a:schemeClr val="dk1"/>
                </a:solidFill>
              </a:rPr>
              <a:t>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 sz="2400">
                <a:solidFill>
                  <a:schemeClr val="dk1"/>
                </a:solidFill>
              </a:rPr>
              <a:t>You can download the dataset from below</a:t>
            </a:r>
            <a:endParaRPr sz="2400">
              <a:solidFill>
                <a:schemeClr val="dk1"/>
              </a:solidFill>
            </a:endParaRPr>
          </a:p>
          <a:p>
            <a:pPr indent="0" lvl="0" marL="0" rtl="0" algn="l">
              <a:spcBef>
                <a:spcPts val="0"/>
              </a:spcBef>
              <a:spcAft>
                <a:spcPts val="0"/>
              </a:spcAft>
              <a:buNone/>
            </a:pPr>
            <a:r>
              <a:rPr lang="en" sz="2400" u="sng">
                <a:solidFill>
                  <a:schemeClr val="hlink"/>
                </a:solidFill>
                <a:hlinkClick r:id="rId4"/>
              </a:rPr>
              <a:t>https://drive.google.com/drive/folders/1_Ci_1tPi_FVyUoc4m35trzZZTDuE8HQC?usp=sharing</a:t>
            </a:r>
            <a:r>
              <a:rPr lang="en" sz="2400">
                <a:solidFill>
                  <a:schemeClr val="dk1"/>
                </a:solidFill>
              </a:rPr>
              <a:t> </a:t>
            </a:r>
            <a:endParaRPr sz="2400">
              <a:solidFill>
                <a:schemeClr val="dk1"/>
              </a:solidFill>
            </a:endParaRPr>
          </a:p>
        </p:txBody>
      </p:sp>
      <p:sp>
        <p:nvSpPr>
          <p:cNvPr id="143" name="Google Shape;143;p25"/>
          <p:cNvSpPr txBox="1"/>
          <p:nvPr/>
        </p:nvSpPr>
        <p:spPr>
          <a:xfrm>
            <a:off x="0" y="76194"/>
            <a:ext cx="9144000" cy="51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r>
              <a:rPr b="1" lang="en" sz="3600"/>
              <a:t>Download Colab File and Dataset</a:t>
            </a:r>
            <a:endParaRPr b="1" sz="3600">
              <a:solidFill>
                <a:srgbClr val="00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33"/>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Chains</a:t>
            </a:r>
            <a:endParaRPr b="1" sz="3600"/>
          </a:p>
        </p:txBody>
      </p:sp>
      <p:sp>
        <p:nvSpPr>
          <p:cNvPr id="930" name="Google Shape;930;p133"/>
          <p:cNvSpPr txBox="1"/>
          <p:nvPr/>
        </p:nvSpPr>
        <p:spPr>
          <a:xfrm>
            <a:off x="2003350" y="949425"/>
            <a:ext cx="7222200" cy="3877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 sz="2400"/>
              <a:t>Chains allows you to link the output of one model to be the input of another model call.</a:t>
            </a:r>
            <a:endParaRPr sz="2400"/>
          </a:p>
          <a:p>
            <a:pPr indent="-381000" lvl="0" marL="457200" rtl="0" algn="l">
              <a:spcBef>
                <a:spcPts val="0"/>
              </a:spcBef>
              <a:spcAft>
                <a:spcPts val="0"/>
              </a:spcAft>
              <a:buSzPts val="2400"/>
              <a:buChar char="●"/>
            </a:pPr>
            <a:r>
              <a:rPr lang="en" sz="2400"/>
              <a:t>Easily chain together different LLM calls to separate out work between models, allowing you to swap LLMs in the middle of a chain easily.</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sp>
        <p:nvSpPr>
          <p:cNvPr id="931" name="Google Shape;931;p133"/>
          <p:cNvSpPr/>
          <p:nvPr/>
        </p:nvSpPr>
        <p:spPr>
          <a:xfrm>
            <a:off x="241201" y="1660500"/>
            <a:ext cx="1485000" cy="966000"/>
          </a:xfrm>
          <a:prstGeom prst="rect">
            <a:avLst/>
          </a:prstGeom>
          <a:solidFill>
            <a:srgbClr val="FFF2CC"/>
          </a:solidFill>
          <a:ln cap="flat" cmpd="sng" w="2857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CHAINS</a:t>
            </a:r>
            <a:endParaRPr b="1">
              <a:latin typeface="Montserrat"/>
              <a:ea typeface="Montserrat"/>
              <a:cs typeface="Montserrat"/>
              <a:sym typeface="Montserrat"/>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34"/>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Memory</a:t>
            </a:r>
            <a:endParaRPr b="1" sz="3600"/>
          </a:p>
        </p:txBody>
      </p:sp>
      <p:sp>
        <p:nvSpPr>
          <p:cNvPr id="937" name="Google Shape;937;p134"/>
          <p:cNvSpPr txBox="1"/>
          <p:nvPr/>
        </p:nvSpPr>
        <p:spPr>
          <a:xfrm>
            <a:off x="2003350" y="949425"/>
            <a:ext cx="7222200" cy="3877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 sz="2400"/>
              <a:t>Memory allows your models to retain historical context of previous interactions.</a:t>
            </a:r>
            <a:endParaRPr sz="2400"/>
          </a:p>
          <a:p>
            <a:pPr indent="-381000" lvl="0" marL="457200" rtl="0" algn="l">
              <a:spcBef>
                <a:spcPts val="0"/>
              </a:spcBef>
              <a:spcAft>
                <a:spcPts val="0"/>
              </a:spcAft>
              <a:buSzPts val="2400"/>
              <a:buChar char="●"/>
            </a:pPr>
            <a:r>
              <a:rPr lang="en" sz="2400"/>
              <a:t>Easily save historical conversations or results from LLMs or Chat Models and reload them for future use.</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sp>
        <p:nvSpPr>
          <p:cNvPr id="938" name="Google Shape;938;p134"/>
          <p:cNvSpPr/>
          <p:nvPr/>
        </p:nvSpPr>
        <p:spPr>
          <a:xfrm>
            <a:off x="272001" y="2273650"/>
            <a:ext cx="1485000" cy="966000"/>
          </a:xfrm>
          <a:prstGeom prst="rect">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MEMORY</a:t>
            </a:r>
            <a:endParaRPr b="1">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3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Memory</a:t>
            </a:r>
            <a:endParaRPr/>
          </a:p>
        </p:txBody>
      </p:sp>
      <p:pic>
        <p:nvPicPr>
          <p:cNvPr id="944" name="Google Shape;944;p135"/>
          <p:cNvPicPr preferRelativeResize="0"/>
          <p:nvPr/>
        </p:nvPicPr>
        <p:blipFill rotWithShape="1">
          <a:blip r:embed="rId3">
            <a:alphaModFix/>
          </a:blip>
          <a:srcRect b="0" l="0" r="0" t="22857"/>
          <a:stretch/>
        </p:blipFill>
        <p:spPr>
          <a:xfrm>
            <a:off x="0" y="917950"/>
            <a:ext cx="9144003" cy="360612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36"/>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Agents</a:t>
            </a:r>
            <a:endParaRPr b="1" sz="3600"/>
          </a:p>
        </p:txBody>
      </p:sp>
      <p:sp>
        <p:nvSpPr>
          <p:cNvPr id="950" name="Google Shape;950;p136"/>
          <p:cNvSpPr txBox="1"/>
          <p:nvPr/>
        </p:nvSpPr>
        <p:spPr>
          <a:xfrm>
            <a:off x="2003350" y="949425"/>
            <a:ext cx="7222200" cy="3877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 sz="2400"/>
              <a:t>Agents are the most powerful part of LangChain. Utilizing Models, Data Connections, Chains, and Memory, Agents can use tools to reason through requests and perform actions based on observational outputs.</a:t>
            </a:r>
            <a:endParaRPr sz="2400"/>
          </a:p>
          <a:p>
            <a:pPr indent="-381000" lvl="0" marL="457200" rtl="0" algn="l">
              <a:spcBef>
                <a:spcPts val="0"/>
              </a:spcBef>
              <a:spcAft>
                <a:spcPts val="0"/>
              </a:spcAft>
              <a:buSzPts val="2400"/>
              <a:buChar char="●"/>
            </a:pPr>
            <a:r>
              <a:rPr lang="en" sz="2400"/>
              <a:t>Create agents and custom tools with just a few lines of code</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sp>
        <p:nvSpPr>
          <p:cNvPr id="951" name="Google Shape;951;p136"/>
          <p:cNvSpPr/>
          <p:nvPr/>
        </p:nvSpPr>
        <p:spPr>
          <a:xfrm>
            <a:off x="272001" y="2273650"/>
            <a:ext cx="1485000" cy="966000"/>
          </a:xfrm>
          <a:prstGeom prst="rect">
            <a:avLst/>
          </a:prstGeom>
          <a:solidFill>
            <a:srgbClr val="C9DAF8"/>
          </a:solid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AGENTS</a:t>
            </a:r>
            <a:endParaRPr b="1">
              <a:latin typeface="Montserrat"/>
              <a:ea typeface="Montserrat"/>
              <a:cs typeface="Montserrat"/>
              <a:sym typeface="Montserra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3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Install LangChain</a:t>
            </a:r>
            <a:endParaRPr/>
          </a:p>
        </p:txBody>
      </p:sp>
      <p:pic>
        <p:nvPicPr>
          <p:cNvPr id="957" name="Google Shape;957;p137"/>
          <p:cNvPicPr preferRelativeResize="0"/>
          <p:nvPr/>
        </p:nvPicPr>
        <p:blipFill>
          <a:blip r:embed="rId3">
            <a:alphaModFix/>
          </a:blip>
          <a:stretch>
            <a:fillRect/>
          </a:stretch>
        </p:blipFill>
        <p:spPr>
          <a:xfrm>
            <a:off x="152400" y="725100"/>
            <a:ext cx="8839200" cy="355660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3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Configure the Model</a:t>
            </a:r>
            <a:endParaRPr/>
          </a:p>
        </p:txBody>
      </p:sp>
      <p:pic>
        <p:nvPicPr>
          <p:cNvPr id="963" name="Google Shape;963;p138"/>
          <p:cNvPicPr preferRelativeResize="0"/>
          <p:nvPr/>
        </p:nvPicPr>
        <p:blipFill>
          <a:blip r:embed="rId3">
            <a:alphaModFix/>
          </a:blip>
          <a:stretch>
            <a:fillRect/>
          </a:stretch>
        </p:blipFill>
        <p:spPr>
          <a:xfrm>
            <a:off x="245150" y="674500"/>
            <a:ext cx="8466869" cy="426599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39"/>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Prompt Templates</a:t>
            </a:r>
            <a:endParaRPr b="1" sz="3600"/>
          </a:p>
        </p:txBody>
      </p:sp>
      <p:sp>
        <p:nvSpPr>
          <p:cNvPr id="969" name="Google Shape;969;p139"/>
          <p:cNvSpPr txBox="1"/>
          <p:nvPr/>
        </p:nvSpPr>
        <p:spPr>
          <a:xfrm>
            <a:off x="397500" y="949425"/>
            <a:ext cx="8641500" cy="3877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 sz="2400"/>
              <a:t>Templates allow us to easily configure and modify our input prompts to LLM calls.</a:t>
            </a:r>
            <a:endParaRPr sz="2400"/>
          </a:p>
          <a:p>
            <a:pPr indent="-381000" lvl="0" marL="457200" rtl="0" algn="l">
              <a:spcBef>
                <a:spcPts val="0"/>
              </a:spcBef>
              <a:spcAft>
                <a:spcPts val="0"/>
              </a:spcAft>
              <a:buSzPts val="2400"/>
              <a:buFont typeface="Comfortaa"/>
              <a:buChar char="●"/>
            </a:pPr>
            <a:r>
              <a:rPr lang="en" sz="2400"/>
              <a:t>Templates offer a more systematic approach to passing in variables to prompts for models, instead of using f-string literals or .format() calls, the </a:t>
            </a:r>
            <a:r>
              <a:rPr b="1" lang="en" sz="2400"/>
              <a:t>PromptTemplate</a:t>
            </a:r>
            <a:r>
              <a:rPr lang="en" sz="2400"/>
              <a:t> converts these into function parameter names that we can pass in.</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Prompt Template</a:t>
            </a:r>
            <a:endParaRPr/>
          </a:p>
        </p:txBody>
      </p:sp>
      <p:pic>
        <p:nvPicPr>
          <p:cNvPr id="975" name="Google Shape;975;p140"/>
          <p:cNvPicPr preferRelativeResize="0"/>
          <p:nvPr/>
        </p:nvPicPr>
        <p:blipFill>
          <a:blip r:embed="rId3">
            <a:alphaModFix/>
          </a:blip>
          <a:stretch>
            <a:fillRect/>
          </a:stretch>
        </p:blipFill>
        <p:spPr>
          <a:xfrm>
            <a:off x="152400" y="682950"/>
            <a:ext cx="8839198" cy="4111588"/>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4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Prompt Template</a:t>
            </a:r>
            <a:endParaRPr/>
          </a:p>
        </p:txBody>
      </p:sp>
      <p:pic>
        <p:nvPicPr>
          <p:cNvPr id="981" name="Google Shape;981;p141"/>
          <p:cNvPicPr preferRelativeResize="0"/>
          <p:nvPr/>
        </p:nvPicPr>
        <p:blipFill>
          <a:blip r:embed="rId3">
            <a:alphaModFix/>
          </a:blip>
          <a:stretch>
            <a:fillRect/>
          </a:stretch>
        </p:blipFill>
        <p:spPr>
          <a:xfrm>
            <a:off x="717350" y="572700"/>
            <a:ext cx="7395567" cy="426600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4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Output Parser</a:t>
            </a:r>
            <a:endParaRPr/>
          </a:p>
        </p:txBody>
      </p:sp>
      <p:pic>
        <p:nvPicPr>
          <p:cNvPr id="987" name="Google Shape;987;p142"/>
          <p:cNvPicPr preferRelativeResize="0"/>
          <p:nvPr/>
        </p:nvPicPr>
        <p:blipFill>
          <a:blip r:embed="rId3">
            <a:alphaModFix/>
          </a:blip>
          <a:stretch>
            <a:fillRect/>
          </a:stretch>
        </p:blipFill>
        <p:spPr>
          <a:xfrm>
            <a:off x="152400" y="725100"/>
            <a:ext cx="8839204" cy="25248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 name="Shape 147"/>
        <p:cNvGrpSpPr/>
        <p:nvPr/>
      </p:nvGrpSpPr>
      <p:grpSpPr>
        <a:xfrm>
          <a:off x="0" y="0"/>
          <a:ext cx="0" cy="0"/>
          <a:chOff x="0" y="0"/>
          <a:chExt cx="0" cy="0"/>
        </a:xfrm>
      </p:grpSpPr>
      <p:sp>
        <p:nvSpPr>
          <p:cNvPr id="148" name="Google Shape;148;p26"/>
          <p:cNvSpPr txBox="1"/>
          <p:nvPr>
            <p:ph idx="1" type="body"/>
          </p:nvPr>
        </p:nvSpPr>
        <p:spPr>
          <a:xfrm>
            <a:off x="151275" y="642650"/>
            <a:ext cx="8869800" cy="43398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a:solidFill>
                  <a:schemeClr val="dk1"/>
                </a:solidFill>
              </a:rPr>
              <a:t>You can access more resources from Google classroom LMS </a:t>
            </a:r>
            <a:endParaRPr>
              <a:solidFill>
                <a:schemeClr val="dk1"/>
              </a:solidFill>
            </a:endParaRPr>
          </a:p>
          <a:p>
            <a:pPr indent="0" lvl="0" marL="0" rtl="0" algn="l">
              <a:spcBef>
                <a:spcPts val="400"/>
              </a:spcBef>
              <a:spcAft>
                <a:spcPts val="0"/>
              </a:spcAft>
              <a:buNone/>
            </a:pPr>
            <a:r>
              <a:rPr lang="en" u="sng">
                <a:solidFill>
                  <a:schemeClr val="hlink"/>
                </a:solidFill>
                <a:hlinkClick r:id="rId3"/>
              </a:rPr>
              <a:t>https://classroom.google.com/c/NjU5NTUzODU3Mjgz?cjc=e73z3ma</a:t>
            </a:r>
            <a:r>
              <a:rPr lang="en"/>
              <a:t> </a:t>
            </a:r>
            <a:endParaRPr>
              <a:solidFill>
                <a:schemeClr val="dk1"/>
              </a:solidFill>
            </a:endParaRPr>
          </a:p>
          <a:p>
            <a:pPr indent="0" lvl="0" marL="0" rtl="0" algn="l">
              <a:spcBef>
                <a:spcPts val="400"/>
              </a:spcBef>
              <a:spcAft>
                <a:spcPts val="0"/>
              </a:spcAft>
              <a:buNone/>
            </a:pPr>
            <a:r>
              <a:t/>
            </a:r>
            <a:endParaRPr>
              <a:solidFill>
                <a:schemeClr val="dk1"/>
              </a:solidFill>
            </a:endParaRPr>
          </a:p>
          <a:p>
            <a:pPr indent="0" lvl="0" marL="0" rtl="0" algn="l">
              <a:spcBef>
                <a:spcPts val="400"/>
              </a:spcBef>
              <a:spcAft>
                <a:spcPts val="0"/>
              </a:spcAft>
              <a:buNone/>
            </a:pPr>
            <a:r>
              <a:rPr lang="en">
                <a:solidFill>
                  <a:schemeClr val="dk1"/>
                </a:solidFill>
              </a:rPr>
              <a:t>Alternatively. You can goto </a:t>
            </a:r>
            <a:r>
              <a:rPr lang="en" u="sng">
                <a:solidFill>
                  <a:schemeClr val="hlink"/>
                </a:solidFill>
                <a:hlinkClick r:id="rId4"/>
              </a:rPr>
              <a:t>https://classroom.google.com</a:t>
            </a:r>
            <a:r>
              <a:rPr lang="en">
                <a:solidFill>
                  <a:schemeClr val="dk1"/>
                </a:solidFill>
              </a:rPr>
              <a:t> and enter the class code  on the top right. </a:t>
            </a:r>
            <a:endParaRPr>
              <a:solidFill>
                <a:schemeClr val="dk1"/>
              </a:solidFill>
            </a:endParaRPr>
          </a:p>
          <a:p>
            <a:pPr indent="0" lvl="0" marL="0" rtl="0" algn="l">
              <a:spcBef>
                <a:spcPts val="400"/>
              </a:spcBef>
              <a:spcAft>
                <a:spcPts val="0"/>
              </a:spcAft>
              <a:buClr>
                <a:schemeClr val="dk1"/>
              </a:buClr>
              <a:buSzPts val="1100"/>
              <a:buFont typeface="Arial"/>
              <a:buNone/>
            </a:pPr>
            <a:r>
              <a:t/>
            </a:r>
            <a:endParaRPr b="1">
              <a:solidFill>
                <a:schemeClr val="dk1"/>
              </a:solidFill>
            </a:endParaRPr>
          </a:p>
          <a:p>
            <a:pPr indent="0" lvl="0" marL="0" rtl="0" algn="l">
              <a:spcBef>
                <a:spcPts val="400"/>
              </a:spcBef>
              <a:spcAft>
                <a:spcPts val="0"/>
              </a:spcAft>
              <a:buClr>
                <a:schemeClr val="dk1"/>
              </a:buClr>
              <a:buSzPts val="1100"/>
              <a:buFont typeface="Arial"/>
              <a:buNone/>
            </a:pPr>
            <a:r>
              <a:rPr lang="en">
                <a:solidFill>
                  <a:schemeClr val="dk1"/>
                </a:solidFill>
              </a:rPr>
              <a:t>Google Class code: </a:t>
            </a:r>
            <a:r>
              <a:rPr lang="en"/>
              <a:t>e73z3ma</a:t>
            </a:r>
            <a:endParaRPr>
              <a:solidFill>
                <a:schemeClr val="dk1"/>
              </a:solidFill>
            </a:endParaRPr>
          </a:p>
          <a:p>
            <a:pPr indent="457200" lvl="0" marL="1828800" rtl="0" algn="l">
              <a:spcBef>
                <a:spcPts val="400"/>
              </a:spcBef>
              <a:spcAft>
                <a:spcPts val="0"/>
              </a:spcAft>
              <a:buClr>
                <a:schemeClr val="dk1"/>
              </a:buClr>
              <a:buSzPts val="1100"/>
              <a:buFont typeface="Arial"/>
              <a:buNone/>
            </a:pPr>
            <a:r>
              <a:t/>
            </a:r>
            <a:endParaRPr b="1">
              <a:solidFill>
                <a:schemeClr val="dk1"/>
              </a:solidFill>
            </a:endParaRPr>
          </a:p>
          <a:p>
            <a:pPr indent="0" lvl="0" marL="0" rtl="0" algn="l">
              <a:spcBef>
                <a:spcPts val="400"/>
              </a:spcBef>
              <a:spcAft>
                <a:spcPts val="0"/>
              </a:spcAft>
              <a:buClr>
                <a:schemeClr val="dk1"/>
              </a:buClr>
              <a:buSzPts val="1100"/>
              <a:buFont typeface="Arial"/>
              <a:buNone/>
            </a:pPr>
            <a:r>
              <a:t/>
            </a:r>
            <a:endParaRPr b="1">
              <a:solidFill>
                <a:schemeClr val="dk1"/>
              </a:solidFill>
            </a:endParaRPr>
          </a:p>
          <a:p>
            <a:pPr indent="0" lvl="0" marL="0" rtl="0" algn="l">
              <a:spcBef>
                <a:spcPts val="400"/>
              </a:spcBef>
              <a:spcAft>
                <a:spcPts val="0"/>
              </a:spcAft>
              <a:buClr>
                <a:schemeClr val="dk1"/>
              </a:buClr>
              <a:buFont typeface="Arial"/>
              <a:buNone/>
            </a:pPr>
            <a:r>
              <a:t/>
            </a:r>
            <a:endParaRPr b="1">
              <a:solidFill>
                <a:schemeClr val="dk1"/>
              </a:solidFill>
            </a:endParaRPr>
          </a:p>
          <a:p>
            <a:pPr indent="0" lvl="0" marL="0" rtl="0" algn="l">
              <a:spcBef>
                <a:spcPts val="400"/>
              </a:spcBef>
              <a:spcAft>
                <a:spcPts val="0"/>
              </a:spcAft>
              <a:buClr>
                <a:schemeClr val="dk1"/>
              </a:buClr>
              <a:buSzPts val="1100"/>
              <a:buFont typeface="Arial"/>
              <a:buNone/>
            </a:pPr>
            <a:r>
              <a:t/>
            </a:r>
            <a:endParaRPr b="1">
              <a:solidFill>
                <a:schemeClr val="dk1"/>
              </a:solidFill>
            </a:endParaRPr>
          </a:p>
          <a:p>
            <a:pPr indent="0" lvl="0" marL="0" rtl="0" algn="l">
              <a:spcBef>
                <a:spcPts val="400"/>
              </a:spcBef>
              <a:spcAft>
                <a:spcPts val="0"/>
              </a:spcAft>
              <a:buClr>
                <a:schemeClr val="dk1"/>
              </a:buClr>
              <a:buSzPts val="1100"/>
              <a:buFont typeface="Arial"/>
              <a:buNone/>
            </a:pPr>
            <a:r>
              <a:t/>
            </a:r>
            <a:endParaRPr b="1">
              <a:solidFill>
                <a:schemeClr val="dk1"/>
              </a:solidFill>
            </a:endParaRPr>
          </a:p>
          <a:p>
            <a:pPr indent="0" lvl="0" marL="0" rtl="0" algn="l">
              <a:spcBef>
                <a:spcPts val="400"/>
              </a:spcBef>
              <a:spcAft>
                <a:spcPts val="0"/>
              </a:spcAft>
              <a:buClr>
                <a:schemeClr val="dk1"/>
              </a:buClr>
              <a:buSzPts val="1100"/>
              <a:buFont typeface="Arial"/>
              <a:buNone/>
            </a:pPr>
            <a:r>
              <a:t/>
            </a:r>
            <a:endParaRPr b="1">
              <a:solidFill>
                <a:schemeClr val="dk1"/>
              </a:solidFill>
            </a:endParaRPr>
          </a:p>
          <a:p>
            <a:pPr indent="0" lvl="0" marL="0" rtl="0" algn="l">
              <a:spcBef>
                <a:spcPts val="400"/>
              </a:spcBef>
              <a:spcAft>
                <a:spcPts val="0"/>
              </a:spcAft>
              <a:buClr>
                <a:schemeClr val="dk1"/>
              </a:buClr>
              <a:buSzPts val="1100"/>
              <a:buFont typeface="Arial"/>
              <a:buNone/>
            </a:pPr>
            <a:r>
              <a:t/>
            </a:r>
            <a:endParaRPr b="1">
              <a:solidFill>
                <a:schemeClr val="dk1"/>
              </a:solidFill>
            </a:endParaRPr>
          </a:p>
          <a:p>
            <a:pPr indent="0" lvl="0" marL="0" rtl="0" algn="l">
              <a:spcBef>
                <a:spcPts val="400"/>
              </a:spcBef>
              <a:spcAft>
                <a:spcPts val="0"/>
              </a:spcAft>
              <a:buClr>
                <a:schemeClr val="dk1"/>
              </a:buClr>
              <a:buSzPts val="1100"/>
              <a:buFont typeface="Arial"/>
              <a:buNone/>
            </a:pPr>
            <a:r>
              <a:t/>
            </a:r>
            <a:endParaRPr b="1">
              <a:solidFill>
                <a:schemeClr val="dk1"/>
              </a:solidFill>
            </a:endParaRPr>
          </a:p>
          <a:p>
            <a:pPr indent="0" lvl="0" marL="0" rtl="0" algn="l">
              <a:spcBef>
                <a:spcPts val="400"/>
              </a:spcBef>
              <a:spcAft>
                <a:spcPts val="0"/>
              </a:spcAft>
              <a:buClr>
                <a:schemeClr val="dk1"/>
              </a:buClr>
              <a:buSzPts val="1100"/>
              <a:buFont typeface="Arial"/>
              <a:buNone/>
            </a:pPr>
            <a:r>
              <a:t/>
            </a:r>
            <a:endParaRPr/>
          </a:p>
        </p:txBody>
      </p:sp>
      <p:sp>
        <p:nvSpPr>
          <p:cNvPr id="149" name="Google Shape;14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50" name="Google Shape;150;p2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Access Google Classroom LMS</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43"/>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Memory</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4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Memory</a:t>
            </a:r>
            <a:endParaRPr/>
          </a:p>
        </p:txBody>
      </p:sp>
      <p:sp>
        <p:nvSpPr>
          <p:cNvPr id="998" name="Google Shape;998;p144"/>
          <p:cNvSpPr txBox="1"/>
          <p:nvPr>
            <p:ph idx="1" type="body"/>
          </p:nvPr>
        </p:nvSpPr>
        <p:spPr>
          <a:xfrm>
            <a:off x="250200" y="658425"/>
            <a:ext cx="8643600" cy="191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Large Language Models are "stateless"</a:t>
            </a:r>
            <a:endParaRPr/>
          </a:p>
          <a:p>
            <a:pPr indent="-381000" lvl="0" marL="457200" rtl="0" algn="l">
              <a:spcBef>
                <a:spcPts val="0"/>
              </a:spcBef>
              <a:spcAft>
                <a:spcPts val="0"/>
              </a:spcAft>
              <a:buSzPts val="2400"/>
              <a:buChar char="●"/>
            </a:pPr>
            <a:r>
              <a:rPr lang="en"/>
              <a:t>Each transaction is independent</a:t>
            </a:r>
            <a:endParaRPr/>
          </a:p>
          <a:p>
            <a:pPr indent="-381000" lvl="0" marL="457200" rtl="0" algn="l">
              <a:spcBef>
                <a:spcPts val="0"/>
              </a:spcBef>
              <a:spcAft>
                <a:spcPts val="0"/>
              </a:spcAft>
              <a:buSzPts val="2400"/>
              <a:buChar char="●"/>
            </a:pPr>
            <a:r>
              <a:rPr lang="en"/>
              <a:t>Chatbots appear to have memory by providing the full conversation as "context". This can be expensive as API is charged by token input.</a:t>
            </a:r>
            <a:endParaRPr/>
          </a:p>
          <a:p>
            <a:pPr indent="-381000" lvl="0" marL="457200" rtl="0" algn="l">
              <a:spcBef>
                <a:spcPts val="0"/>
              </a:spcBef>
              <a:spcAft>
                <a:spcPts val="0"/>
              </a:spcAft>
              <a:buSzPts val="2400"/>
              <a:buChar char="●"/>
            </a:pPr>
            <a:r>
              <a:rPr lang="en"/>
              <a:t>Langchain provides several kinds of memory to store and accumulate the conversation.</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pic>
        <p:nvPicPr>
          <p:cNvPr id="999" name="Google Shape;999;p144"/>
          <p:cNvPicPr preferRelativeResize="0"/>
          <p:nvPr/>
        </p:nvPicPr>
        <p:blipFill>
          <a:blip r:embed="rId3">
            <a:alphaModFix/>
          </a:blip>
          <a:stretch>
            <a:fillRect/>
          </a:stretch>
        </p:blipFill>
        <p:spPr>
          <a:xfrm>
            <a:off x="1909500" y="3378725"/>
            <a:ext cx="5324999" cy="16852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4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LangChain Memory</a:t>
            </a:r>
            <a:endParaRPr/>
          </a:p>
        </p:txBody>
      </p:sp>
      <p:sp>
        <p:nvSpPr>
          <p:cNvPr id="1005" name="Google Shape;1005;p145"/>
          <p:cNvSpPr txBox="1"/>
          <p:nvPr>
            <p:ph idx="1" type="body"/>
          </p:nvPr>
        </p:nvSpPr>
        <p:spPr>
          <a:xfrm>
            <a:off x="250200" y="658425"/>
            <a:ext cx="8812500" cy="4341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en" sz="2200"/>
              <a:t>ConversationBufferMemory - </a:t>
            </a:r>
            <a:r>
              <a:rPr lang="en" sz="2200"/>
              <a:t>This memory allows for storing of messages and then extracts the messages in a variable</a:t>
            </a:r>
            <a:endParaRPr sz="2200"/>
          </a:p>
          <a:p>
            <a:pPr indent="-368300" lvl="0" marL="457200" rtl="0" algn="l">
              <a:spcBef>
                <a:spcPts val="0"/>
              </a:spcBef>
              <a:spcAft>
                <a:spcPts val="0"/>
              </a:spcAft>
              <a:buSzPts val="2200"/>
              <a:buChar char="●"/>
            </a:pPr>
            <a:r>
              <a:rPr b="1" lang="en" sz="2200"/>
              <a:t>ConversationBufferWindowMemory</a:t>
            </a:r>
            <a:r>
              <a:rPr lang="en" sz="2200"/>
              <a:t> - This memory keeps on a list of the interactions of the conversation over time. It only uses the last k interactions</a:t>
            </a:r>
            <a:endParaRPr sz="2200"/>
          </a:p>
          <a:p>
            <a:pPr indent="-368300" lvl="0" marL="457200" rtl="0" algn="l">
              <a:spcBef>
                <a:spcPts val="0"/>
              </a:spcBef>
              <a:spcAft>
                <a:spcPts val="0"/>
              </a:spcAft>
              <a:buSzPts val="2200"/>
              <a:buChar char="●"/>
            </a:pPr>
            <a:r>
              <a:rPr b="1" lang="en" sz="2200"/>
              <a:t>ConversationTokenBufferMemory</a:t>
            </a:r>
            <a:r>
              <a:rPr lang="en" sz="2200"/>
              <a:t> - This memory keeps a buffer of recent interactions in the memory and uses token length rather than number of interactions to determine when to flush out interactions.</a:t>
            </a:r>
            <a:endParaRPr sz="2200"/>
          </a:p>
          <a:p>
            <a:pPr indent="-368300" lvl="0" marL="457200" rtl="0" algn="l">
              <a:spcBef>
                <a:spcPts val="0"/>
              </a:spcBef>
              <a:spcAft>
                <a:spcPts val="0"/>
              </a:spcAft>
              <a:buSzPts val="2200"/>
              <a:buChar char="●"/>
            </a:pPr>
            <a:r>
              <a:rPr b="1" lang="en" sz="2200"/>
              <a:t>ConversationSummaryMemory</a:t>
            </a:r>
            <a:r>
              <a:rPr lang="en" sz="2200"/>
              <a:t> - This memory creates a summary of the conversations over time.</a:t>
            </a:r>
            <a:endParaRPr sz="22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4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ConversationBufferMemory</a:t>
            </a:r>
            <a:endParaRPr/>
          </a:p>
        </p:txBody>
      </p:sp>
      <p:pic>
        <p:nvPicPr>
          <p:cNvPr id="1011" name="Google Shape;1011;p146"/>
          <p:cNvPicPr preferRelativeResize="0"/>
          <p:nvPr/>
        </p:nvPicPr>
        <p:blipFill>
          <a:blip r:embed="rId3">
            <a:alphaModFix/>
          </a:blip>
          <a:stretch>
            <a:fillRect/>
          </a:stretch>
        </p:blipFill>
        <p:spPr>
          <a:xfrm>
            <a:off x="152400" y="733550"/>
            <a:ext cx="8839199" cy="415411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ConversationBufferWindowMemory</a:t>
            </a:r>
            <a:endParaRPr/>
          </a:p>
        </p:txBody>
      </p:sp>
      <p:pic>
        <p:nvPicPr>
          <p:cNvPr id="1017" name="Google Shape;1017;p147"/>
          <p:cNvPicPr preferRelativeResize="0"/>
          <p:nvPr/>
        </p:nvPicPr>
        <p:blipFill>
          <a:blip r:embed="rId3">
            <a:alphaModFix/>
          </a:blip>
          <a:stretch>
            <a:fillRect/>
          </a:stretch>
        </p:blipFill>
        <p:spPr>
          <a:xfrm>
            <a:off x="152400" y="725100"/>
            <a:ext cx="8839200" cy="375428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4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ConversationTokenBufferMemory</a:t>
            </a:r>
            <a:endParaRPr/>
          </a:p>
        </p:txBody>
      </p:sp>
      <p:pic>
        <p:nvPicPr>
          <p:cNvPr id="1023" name="Google Shape;1023;p148"/>
          <p:cNvPicPr preferRelativeResize="0"/>
          <p:nvPr/>
        </p:nvPicPr>
        <p:blipFill>
          <a:blip r:embed="rId3">
            <a:alphaModFix/>
          </a:blip>
          <a:stretch>
            <a:fillRect/>
          </a:stretch>
        </p:blipFill>
        <p:spPr>
          <a:xfrm>
            <a:off x="152400" y="725100"/>
            <a:ext cx="8839203" cy="3058113"/>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4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ConversationSummaryMemory</a:t>
            </a:r>
            <a:endParaRPr/>
          </a:p>
        </p:txBody>
      </p:sp>
      <p:pic>
        <p:nvPicPr>
          <p:cNvPr id="1029" name="Google Shape;1029;p149"/>
          <p:cNvPicPr preferRelativeResize="0"/>
          <p:nvPr/>
        </p:nvPicPr>
        <p:blipFill>
          <a:blip r:embed="rId3">
            <a:alphaModFix/>
          </a:blip>
          <a:stretch>
            <a:fillRect/>
          </a:stretch>
        </p:blipFill>
        <p:spPr>
          <a:xfrm>
            <a:off x="776375" y="632350"/>
            <a:ext cx="7687247" cy="42660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50"/>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Chains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LangChain Chains</a:t>
            </a:r>
            <a:endParaRPr/>
          </a:p>
        </p:txBody>
      </p:sp>
      <p:sp>
        <p:nvSpPr>
          <p:cNvPr id="1040" name="Google Shape;1040;p151"/>
          <p:cNvSpPr txBox="1"/>
          <p:nvPr>
            <p:ph idx="1" type="body"/>
          </p:nvPr>
        </p:nvSpPr>
        <p:spPr>
          <a:xfrm>
            <a:off x="250200" y="658425"/>
            <a:ext cx="8812500" cy="4341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LLMChain</a:t>
            </a:r>
            <a:endParaRPr sz="2200"/>
          </a:p>
          <a:p>
            <a:pPr indent="-368300" lvl="0" marL="457200" rtl="0" algn="l">
              <a:spcBef>
                <a:spcPts val="0"/>
              </a:spcBef>
              <a:spcAft>
                <a:spcPts val="0"/>
              </a:spcAft>
              <a:buSzPts val="2200"/>
              <a:buChar char="●"/>
            </a:pPr>
            <a:r>
              <a:rPr lang="en" sz="2200"/>
              <a:t>Sequential Chains</a:t>
            </a:r>
            <a:endParaRPr sz="2200"/>
          </a:p>
          <a:p>
            <a:pPr indent="-368300" lvl="1" marL="914400" rtl="0" algn="l">
              <a:spcBef>
                <a:spcPts val="0"/>
              </a:spcBef>
              <a:spcAft>
                <a:spcPts val="0"/>
              </a:spcAft>
              <a:buSzPts val="2200"/>
              <a:buChar char="○"/>
            </a:pPr>
            <a:r>
              <a:rPr lang="en" sz="2200"/>
              <a:t>SimpleSequentialChain</a:t>
            </a:r>
            <a:endParaRPr sz="2200"/>
          </a:p>
          <a:p>
            <a:pPr indent="-368300" lvl="1" marL="914400" rtl="0" algn="l">
              <a:spcBef>
                <a:spcPts val="0"/>
              </a:spcBef>
              <a:spcAft>
                <a:spcPts val="0"/>
              </a:spcAft>
              <a:buSzPts val="2200"/>
              <a:buChar char="○"/>
            </a:pPr>
            <a:r>
              <a:rPr lang="en" sz="2200"/>
              <a:t>SequentialChain</a:t>
            </a:r>
            <a:endParaRPr sz="2200"/>
          </a:p>
          <a:p>
            <a:pPr indent="-368300" lvl="0" marL="457200" rtl="0" algn="l">
              <a:spcBef>
                <a:spcPts val="0"/>
              </a:spcBef>
              <a:spcAft>
                <a:spcPts val="0"/>
              </a:spcAft>
              <a:buSzPts val="2200"/>
              <a:buChar char="●"/>
            </a:pPr>
            <a:r>
              <a:rPr lang="en" sz="2200"/>
              <a:t>Router Chain</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5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LLMChain</a:t>
            </a:r>
            <a:endParaRPr/>
          </a:p>
        </p:txBody>
      </p:sp>
      <p:pic>
        <p:nvPicPr>
          <p:cNvPr id="1046" name="Google Shape;1046;p152"/>
          <p:cNvPicPr preferRelativeResize="0"/>
          <p:nvPr/>
        </p:nvPicPr>
        <p:blipFill>
          <a:blip r:embed="rId3">
            <a:alphaModFix/>
          </a:blip>
          <a:stretch>
            <a:fillRect/>
          </a:stretch>
        </p:blipFill>
        <p:spPr>
          <a:xfrm>
            <a:off x="194525" y="724475"/>
            <a:ext cx="8839201" cy="40561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12" y="0"/>
            <a:ext cx="9144000" cy="5143500"/>
          </a:xfrm>
          <a:prstGeom prst="rect">
            <a:avLst/>
          </a:prstGeom>
          <a:noFill/>
          <a:ln>
            <a:noFill/>
          </a:ln>
        </p:spPr>
      </p:pic>
      <p:sp>
        <p:nvSpPr>
          <p:cNvPr id="157" name="Google Shape;157;p27"/>
          <p:cNvSpPr txBox="1"/>
          <p:nvPr/>
        </p:nvSpPr>
        <p:spPr>
          <a:xfrm>
            <a:off x="232944" y="1411863"/>
            <a:ext cx="8678100" cy="32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rPr>
              <a:t>Two e-certificates will be awarded to trainees who have demonstrated competency in the WSQ assessment and achieved at least 75% attendance.</a:t>
            </a:r>
            <a:endParaRPr sz="2400">
              <a:solidFill>
                <a:schemeClr val="dk1"/>
              </a:solidFill>
            </a:endParaRPr>
          </a:p>
          <a:p>
            <a:pPr indent="0" lvl="0" marL="0" marR="0" rtl="0" algn="l">
              <a:lnSpc>
                <a:spcPct val="100000"/>
              </a:lnSpc>
              <a:spcBef>
                <a:spcPts val="0"/>
              </a:spcBef>
              <a:spcAft>
                <a:spcPts val="0"/>
              </a:spcAft>
              <a:buNone/>
            </a:pPr>
            <a:r>
              <a:t/>
            </a:r>
            <a:endParaRPr sz="2400">
              <a:solidFill>
                <a:schemeClr val="dk1"/>
              </a:solidFill>
            </a:endParaRPr>
          </a:p>
          <a:p>
            <a:pPr indent="-381000" lvl="0" marL="457200" marR="0" rtl="0" algn="l">
              <a:lnSpc>
                <a:spcPct val="100000"/>
              </a:lnSpc>
              <a:spcBef>
                <a:spcPts val="0"/>
              </a:spcBef>
              <a:spcAft>
                <a:spcPts val="0"/>
              </a:spcAft>
              <a:buClr>
                <a:schemeClr val="dk1"/>
              </a:buClr>
              <a:buSzPts val="2400"/>
              <a:buChar char="●"/>
            </a:pPr>
            <a:r>
              <a:rPr lang="en" sz="2400">
                <a:solidFill>
                  <a:schemeClr val="dk1"/>
                </a:solidFill>
              </a:rPr>
              <a:t>A SkillsFuture WSQ Statement of Attainment (SOA) issued by WSG. Typically take 4 weeks</a:t>
            </a:r>
            <a:endParaRPr sz="2400">
              <a:solidFill>
                <a:schemeClr val="dk1"/>
              </a:solidFill>
            </a:endParaRPr>
          </a:p>
          <a:p>
            <a:pPr indent="-381000" lvl="0" marL="457200" marR="0" rtl="0" algn="l">
              <a:lnSpc>
                <a:spcPct val="100000"/>
              </a:lnSpc>
              <a:spcBef>
                <a:spcPts val="0"/>
              </a:spcBef>
              <a:spcAft>
                <a:spcPts val="0"/>
              </a:spcAft>
              <a:buClr>
                <a:schemeClr val="dk1"/>
              </a:buClr>
              <a:buSzPts val="2400"/>
              <a:buChar char="●"/>
            </a:pPr>
            <a:r>
              <a:rPr lang="en" sz="2400">
                <a:solidFill>
                  <a:schemeClr val="dk1"/>
                </a:solidFill>
              </a:rPr>
              <a:t>Certification of Completion issued by Tertiary Infotech Pte Ltd, immediately after the course</a:t>
            </a:r>
            <a:endParaRPr sz="2400">
              <a:solidFill>
                <a:schemeClr val="dk1"/>
              </a:solidFill>
            </a:endParaRPr>
          </a:p>
        </p:txBody>
      </p:sp>
      <p:sp>
        <p:nvSpPr>
          <p:cNvPr id="158" name="Google Shape;158;p27"/>
          <p:cNvSpPr txBox="1"/>
          <p:nvPr/>
        </p:nvSpPr>
        <p:spPr>
          <a:xfrm>
            <a:off x="43350" y="0"/>
            <a:ext cx="9057300" cy="10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600">
                <a:solidFill>
                  <a:schemeClr val="dk1"/>
                </a:solidFill>
              </a:rPr>
              <a:t>CERTIFICATE</a:t>
            </a:r>
            <a:endParaRPr/>
          </a:p>
        </p:txBody>
      </p:sp>
      <p:sp>
        <p:nvSpPr>
          <p:cNvPr id="159" name="Google Shape;15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5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Sequential Chain</a:t>
            </a:r>
            <a:endParaRPr/>
          </a:p>
        </p:txBody>
      </p:sp>
      <p:sp>
        <p:nvSpPr>
          <p:cNvPr id="1052" name="Google Shape;1052;p153"/>
          <p:cNvSpPr txBox="1"/>
          <p:nvPr>
            <p:ph idx="1" type="body"/>
          </p:nvPr>
        </p:nvSpPr>
        <p:spPr>
          <a:xfrm>
            <a:off x="250200" y="658425"/>
            <a:ext cx="8812500" cy="2354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Sequential Chains is another type of chains</a:t>
            </a:r>
            <a:endParaRPr sz="2200"/>
          </a:p>
          <a:p>
            <a:pPr indent="-368300" lvl="0" marL="457200" rtl="0" algn="l">
              <a:spcBef>
                <a:spcPts val="0"/>
              </a:spcBef>
              <a:spcAft>
                <a:spcPts val="0"/>
              </a:spcAft>
              <a:buSzPts val="2200"/>
              <a:buChar char="●"/>
            </a:pPr>
            <a:r>
              <a:rPr lang="en" sz="2200"/>
              <a:t>The idea is to combine multiple chains where the output of one chain is the input to the next chain.</a:t>
            </a:r>
            <a:endParaRPr sz="2200"/>
          </a:p>
          <a:p>
            <a:pPr indent="-368300" lvl="0" marL="457200" rtl="0" algn="l">
              <a:spcBef>
                <a:spcPts val="0"/>
              </a:spcBef>
              <a:spcAft>
                <a:spcPts val="0"/>
              </a:spcAft>
              <a:buSzPts val="2200"/>
              <a:buChar char="●"/>
            </a:pPr>
            <a:r>
              <a:rPr lang="en" sz="2200"/>
              <a:t>There are two types of sequential chains</a:t>
            </a:r>
            <a:endParaRPr sz="2200"/>
          </a:p>
          <a:p>
            <a:pPr indent="-368300" lvl="1" marL="914400" rtl="0" algn="l">
              <a:spcBef>
                <a:spcPts val="0"/>
              </a:spcBef>
              <a:spcAft>
                <a:spcPts val="0"/>
              </a:spcAft>
              <a:buSzPts val="2200"/>
              <a:buChar char="○"/>
            </a:pPr>
            <a:r>
              <a:rPr lang="en" sz="2200"/>
              <a:t>SimpleSequentialChain - single input/output</a:t>
            </a:r>
            <a:endParaRPr sz="2200"/>
          </a:p>
          <a:p>
            <a:pPr indent="-368300" lvl="1" marL="914400" rtl="0" algn="l">
              <a:spcBef>
                <a:spcPts val="0"/>
              </a:spcBef>
              <a:spcAft>
                <a:spcPts val="0"/>
              </a:spcAft>
              <a:buSzPts val="2200"/>
              <a:buChar char="○"/>
            </a:pPr>
            <a:r>
              <a:rPr lang="en" sz="2200"/>
              <a:t>SequentialChain - multiple inputs/outpus</a:t>
            </a:r>
            <a:endParaRPr sz="2200"/>
          </a:p>
          <a:p>
            <a:pPr indent="0" lvl="0" marL="457200" rtl="0" algn="l">
              <a:spcBef>
                <a:spcPts val="0"/>
              </a:spcBef>
              <a:spcAft>
                <a:spcPts val="0"/>
              </a:spcAft>
              <a:buNone/>
            </a:pPr>
            <a:r>
              <a:t/>
            </a:r>
            <a:endParaRPr sz="22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1053" name="Google Shape;1053;p153"/>
          <p:cNvPicPr preferRelativeResize="0"/>
          <p:nvPr/>
        </p:nvPicPr>
        <p:blipFill>
          <a:blip r:embed="rId3">
            <a:alphaModFix/>
          </a:blip>
          <a:stretch>
            <a:fillRect/>
          </a:stretch>
        </p:blipFill>
        <p:spPr>
          <a:xfrm>
            <a:off x="2195475" y="2950600"/>
            <a:ext cx="4438650" cy="17907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5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SimpleSequentialChain</a:t>
            </a:r>
            <a:endParaRPr/>
          </a:p>
        </p:txBody>
      </p:sp>
      <p:pic>
        <p:nvPicPr>
          <p:cNvPr id="1059" name="Google Shape;1059;p154"/>
          <p:cNvPicPr preferRelativeResize="0"/>
          <p:nvPr/>
        </p:nvPicPr>
        <p:blipFill>
          <a:blip r:embed="rId3">
            <a:alphaModFix/>
          </a:blip>
          <a:stretch>
            <a:fillRect/>
          </a:stretch>
        </p:blipFill>
        <p:spPr>
          <a:xfrm>
            <a:off x="152400" y="1033425"/>
            <a:ext cx="8839201" cy="350258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5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SimpleSequentialChain</a:t>
            </a:r>
            <a:endParaRPr/>
          </a:p>
        </p:txBody>
      </p:sp>
      <p:pic>
        <p:nvPicPr>
          <p:cNvPr id="1065" name="Google Shape;1065;p155"/>
          <p:cNvPicPr preferRelativeResize="0"/>
          <p:nvPr/>
        </p:nvPicPr>
        <p:blipFill>
          <a:blip r:embed="rId3">
            <a:alphaModFix/>
          </a:blip>
          <a:stretch>
            <a:fillRect/>
          </a:stretch>
        </p:blipFill>
        <p:spPr>
          <a:xfrm>
            <a:off x="995600" y="632350"/>
            <a:ext cx="6554206" cy="4265999"/>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5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SimpleSequentialChain</a:t>
            </a:r>
            <a:endParaRPr/>
          </a:p>
        </p:txBody>
      </p:sp>
      <p:pic>
        <p:nvPicPr>
          <p:cNvPr id="1071" name="Google Shape;1071;p156"/>
          <p:cNvPicPr preferRelativeResize="0"/>
          <p:nvPr/>
        </p:nvPicPr>
        <p:blipFill>
          <a:blip r:embed="rId3">
            <a:alphaModFix/>
          </a:blip>
          <a:stretch>
            <a:fillRect/>
          </a:stretch>
        </p:blipFill>
        <p:spPr>
          <a:xfrm>
            <a:off x="152400" y="725100"/>
            <a:ext cx="7030290" cy="426599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5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SequentialChain</a:t>
            </a:r>
            <a:endParaRPr/>
          </a:p>
        </p:txBody>
      </p:sp>
      <p:pic>
        <p:nvPicPr>
          <p:cNvPr id="1077" name="Google Shape;1077;p157"/>
          <p:cNvPicPr preferRelativeResize="0"/>
          <p:nvPr/>
        </p:nvPicPr>
        <p:blipFill>
          <a:blip r:embed="rId3">
            <a:alphaModFix/>
          </a:blip>
          <a:stretch>
            <a:fillRect/>
          </a:stretch>
        </p:blipFill>
        <p:spPr>
          <a:xfrm>
            <a:off x="204150" y="850575"/>
            <a:ext cx="8735701" cy="4180274"/>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5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SequentialChain</a:t>
            </a:r>
            <a:endParaRPr/>
          </a:p>
        </p:txBody>
      </p:sp>
      <p:pic>
        <p:nvPicPr>
          <p:cNvPr id="1083" name="Google Shape;1083;p158"/>
          <p:cNvPicPr preferRelativeResize="0"/>
          <p:nvPr/>
        </p:nvPicPr>
        <p:blipFill>
          <a:blip r:embed="rId3">
            <a:alphaModFix/>
          </a:blip>
          <a:stretch>
            <a:fillRect/>
          </a:stretch>
        </p:blipFill>
        <p:spPr>
          <a:xfrm>
            <a:off x="1754475" y="682950"/>
            <a:ext cx="5528172" cy="42660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5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SequentialChain</a:t>
            </a:r>
            <a:endParaRPr/>
          </a:p>
        </p:txBody>
      </p:sp>
      <p:pic>
        <p:nvPicPr>
          <p:cNvPr id="1089" name="Google Shape;1089;p159"/>
          <p:cNvPicPr preferRelativeResize="0"/>
          <p:nvPr/>
        </p:nvPicPr>
        <p:blipFill>
          <a:blip r:embed="rId3">
            <a:alphaModFix/>
          </a:blip>
          <a:stretch>
            <a:fillRect/>
          </a:stretch>
        </p:blipFill>
        <p:spPr>
          <a:xfrm>
            <a:off x="1074925" y="733550"/>
            <a:ext cx="6994154" cy="426599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6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Router Chain</a:t>
            </a:r>
            <a:endParaRPr/>
          </a:p>
        </p:txBody>
      </p:sp>
      <p:pic>
        <p:nvPicPr>
          <p:cNvPr id="1095" name="Google Shape;1095;p160"/>
          <p:cNvPicPr preferRelativeResize="0"/>
          <p:nvPr/>
        </p:nvPicPr>
        <p:blipFill>
          <a:blip r:embed="rId3">
            <a:alphaModFix/>
          </a:blip>
          <a:stretch>
            <a:fillRect/>
          </a:stretch>
        </p:blipFill>
        <p:spPr>
          <a:xfrm>
            <a:off x="152400" y="810825"/>
            <a:ext cx="8839200" cy="409222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61"/>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LLMRouterChains </a:t>
            </a:r>
            <a:endParaRPr b="1" sz="3600"/>
          </a:p>
        </p:txBody>
      </p:sp>
      <p:sp>
        <p:nvSpPr>
          <p:cNvPr id="1101" name="Google Shape;1101;p161"/>
          <p:cNvSpPr txBox="1"/>
          <p:nvPr/>
        </p:nvSpPr>
        <p:spPr>
          <a:xfrm>
            <a:off x="239250" y="806375"/>
            <a:ext cx="8665500" cy="130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t>LLMRouterChains can take in an input and redirect it to the most appropriate LLMChain sequence.</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sp>
        <p:nvSpPr>
          <p:cNvPr id="1102" name="Google Shape;1102;p161"/>
          <p:cNvSpPr/>
          <p:nvPr/>
        </p:nvSpPr>
        <p:spPr>
          <a:xfrm>
            <a:off x="4763525" y="2215475"/>
            <a:ext cx="1429500" cy="894900"/>
          </a:xfrm>
          <a:prstGeom prst="rect">
            <a:avLst/>
          </a:prstGeom>
          <a:solidFill>
            <a:srgbClr val="D9D2E9"/>
          </a:solidFill>
          <a:ln cap="flat" cmpd="sng" w="9525">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Montserrat"/>
                <a:ea typeface="Montserrat"/>
                <a:cs typeface="Montserrat"/>
                <a:sym typeface="Montserrat"/>
              </a:rPr>
              <a:t>LLMChain</a:t>
            </a:r>
            <a:endParaRPr sz="1700">
              <a:latin typeface="Montserrat"/>
              <a:ea typeface="Montserrat"/>
              <a:cs typeface="Montserrat"/>
              <a:sym typeface="Montserrat"/>
            </a:endParaRPr>
          </a:p>
        </p:txBody>
      </p:sp>
      <p:sp>
        <p:nvSpPr>
          <p:cNvPr id="1103" name="Google Shape;1103;p161"/>
          <p:cNvSpPr/>
          <p:nvPr/>
        </p:nvSpPr>
        <p:spPr>
          <a:xfrm>
            <a:off x="4763525" y="3861850"/>
            <a:ext cx="1429500" cy="894900"/>
          </a:xfrm>
          <a:prstGeom prst="rect">
            <a:avLst/>
          </a:prstGeom>
          <a:solidFill>
            <a:srgbClr val="D9D2E9"/>
          </a:solidFill>
          <a:ln cap="flat" cmpd="sng" w="9525">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Montserrat"/>
                <a:ea typeface="Montserrat"/>
                <a:cs typeface="Montserrat"/>
                <a:sym typeface="Montserrat"/>
              </a:rPr>
              <a:t>LLMChain</a:t>
            </a:r>
            <a:endParaRPr sz="1700">
              <a:latin typeface="Montserrat"/>
              <a:ea typeface="Montserrat"/>
              <a:cs typeface="Montserrat"/>
              <a:sym typeface="Montserrat"/>
            </a:endParaRPr>
          </a:p>
        </p:txBody>
      </p:sp>
      <p:sp>
        <p:nvSpPr>
          <p:cNvPr id="1104" name="Google Shape;1104;p161"/>
          <p:cNvSpPr/>
          <p:nvPr/>
        </p:nvSpPr>
        <p:spPr>
          <a:xfrm>
            <a:off x="6035825" y="1814500"/>
            <a:ext cx="1756800" cy="569400"/>
          </a:xfrm>
          <a:prstGeom prst="wedgeRectCallout">
            <a:avLst>
              <a:gd fmla="val -44410" name="adj1"/>
              <a:gd fmla="val 128574" name="adj2"/>
            </a:avLst>
          </a:prstGeom>
          <a:solidFill>
            <a:srgbClr val="FFF2CC"/>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a:ea typeface="Montserrat"/>
                <a:cs typeface="Montserrat"/>
                <a:sym typeface="Montserrat"/>
              </a:rPr>
              <a:t>Customer Support</a:t>
            </a:r>
            <a:endParaRPr sz="1500">
              <a:latin typeface="Montserrat"/>
              <a:ea typeface="Montserrat"/>
              <a:cs typeface="Montserrat"/>
              <a:sym typeface="Montserrat"/>
            </a:endParaRPr>
          </a:p>
        </p:txBody>
      </p:sp>
      <p:sp>
        <p:nvSpPr>
          <p:cNvPr id="1105" name="Google Shape;1105;p161"/>
          <p:cNvSpPr/>
          <p:nvPr/>
        </p:nvSpPr>
        <p:spPr>
          <a:xfrm>
            <a:off x="6035825" y="3292450"/>
            <a:ext cx="1756800" cy="569400"/>
          </a:xfrm>
          <a:prstGeom prst="wedgeRectCallout">
            <a:avLst>
              <a:gd fmla="val -44410" name="adj1"/>
              <a:gd fmla="val 128574" name="adj2"/>
            </a:avLst>
          </a:prstGeom>
          <a:solidFill>
            <a:srgbClr val="FFF2CC"/>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a:ea typeface="Montserrat"/>
                <a:cs typeface="Montserrat"/>
                <a:sym typeface="Montserrat"/>
              </a:rPr>
              <a:t>Internal Employees</a:t>
            </a:r>
            <a:endParaRPr sz="1500">
              <a:latin typeface="Montserrat"/>
              <a:ea typeface="Montserrat"/>
              <a:cs typeface="Montserrat"/>
              <a:sym typeface="Montserrat"/>
            </a:endParaRPr>
          </a:p>
        </p:txBody>
      </p:sp>
      <p:sp>
        <p:nvSpPr>
          <p:cNvPr id="1106" name="Google Shape;1106;p161"/>
          <p:cNvSpPr/>
          <p:nvPr/>
        </p:nvSpPr>
        <p:spPr>
          <a:xfrm>
            <a:off x="2657175" y="2891650"/>
            <a:ext cx="1429500" cy="894900"/>
          </a:xfrm>
          <a:prstGeom prst="rect">
            <a:avLst/>
          </a:prstGeom>
          <a:solidFill>
            <a:srgbClr val="D9EAD3"/>
          </a:solidFill>
          <a:ln cap="flat" cmpd="sng" w="19050">
            <a:solidFill>
              <a:srgbClr val="00968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Montserrat"/>
                <a:ea typeface="Montserrat"/>
                <a:cs typeface="Montserrat"/>
                <a:sym typeface="Montserrat"/>
              </a:rPr>
              <a:t>LLMRouter</a:t>
            </a:r>
            <a:endParaRPr sz="1700">
              <a:latin typeface="Montserrat"/>
              <a:ea typeface="Montserrat"/>
              <a:cs typeface="Montserrat"/>
              <a:sym typeface="Montserrat"/>
            </a:endParaRPr>
          </a:p>
        </p:txBody>
      </p:sp>
      <p:sp>
        <p:nvSpPr>
          <p:cNvPr id="1107" name="Google Shape;1107;p161"/>
          <p:cNvSpPr/>
          <p:nvPr/>
        </p:nvSpPr>
        <p:spPr>
          <a:xfrm flipH="1" rot="10800000">
            <a:off x="3842575" y="3861850"/>
            <a:ext cx="803100" cy="480000"/>
          </a:xfrm>
          <a:prstGeom prst="bentArrow">
            <a:avLst>
              <a:gd fmla="val 25000" name="adj1"/>
              <a:gd fmla="val 25000" name="adj2"/>
              <a:gd fmla="val 25000" name="adj3"/>
              <a:gd fmla="val 43750" name="adj4"/>
            </a:avLst>
          </a:prstGeom>
          <a:solidFill>
            <a:srgbClr val="B6D7A8"/>
          </a:solidFill>
          <a:ln cap="flat" cmpd="sng" w="19050">
            <a:solidFill>
              <a:srgbClr val="0096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61"/>
          <p:cNvSpPr/>
          <p:nvPr/>
        </p:nvSpPr>
        <p:spPr>
          <a:xfrm>
            <a:off x="3842575" y="2367875"/>
            <a:ext cx="803100" cy="480000"/>
          </a:xfrm>
          <a:prstGeom prst="bentArrow">
            <a:avLst>
              <a:gd fmla="val 25000" name="adj1"/>
              <a:gd fmla="val 25000" name="adj2"/>
              <a:gd fmla="val 25000" name="adj3"/>
              <a:gd fmla="val 43750" name="adj4"/>
            </a:avLst>
          </a:prstGeom>
          <a:solidFill>
            <a:srgbClr val="B6D7A8"/>
          </a:solidFill>
          <a:ln cap="flat" cmpd="sng" w="19050">
            <a:solidFill>
              <a:srgbClr val="0096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61"/>
          <p:cNvSpPr/>
          <p:nvPr/>
        </p:nvSpPr>
        <p:spPr>
          <a:xfrm>
            <a:off x="1180125" y="2842200"/>
            <a:ext cx="803100" cy="1019700"/>
          </a:xfrm>
          <a:prstGeom prst="verticalScroll">
            <a:avLst>
              <a:gd fmla="val 12500" name="adj"/>
            </a:avLst>
          </a:prstGeom>
          <a:solidFill>
            <a:srgbClr val="D9D9D9"/>
          </a:solidFill>
          <a:ln cap="flat" cmpd="sng" w="19050">
            <a:solidFill>
              <a:srgbClr val="3030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1110" name="Google Shape;1110;p161"/>
          <p:cNvSpPr/>
          <p:nvPr/>
        </p:nvSpPr>
        <p:spPr>
          <a:xfrm>
            <a:off x="1983225" y="3197550"/>
            <a:ext cx="594600" cy="309000"/>
          </a:xfrm>
          <a:prstGeom prst="rightArrow">
            <a:avLst>
              <a:gd fmla="val 50000" name="adj1"/>
              <a:gd fmla="val 50000" name="adj2"/>
            </a:avLst>
          </a:prstGeom>
          <a:solidFill>
            <a:srgbClr val="C9DAF8"/>
          </a:solidFill>
          <a:ln cap="flat" cmpd="sng" w="19050">
            <a:solidFill>
              <a:srgbClr val="7932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6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Router Chain</a:t>
            </a:r>
            <a:endParaRPr/>
          </a:p>
        </p:txBody>
      </p:sp>
      <p:pic>
        <p:nvPicPr>
          <p:cNvPr id="1116" name="Google Shape;1116;p162"/>
          <p:cNvPicPr preferRelativeResize="0"/>
          <p:nvPr/>
        </p:nvPicPr>
        <p:blipFill>
          <a:blip r:embed="rId3">
            <a:alphaModFix/>
          </a:blip>
          <a:stretch>
            <a:fillRect/>
          </a:stretch>
        </p:blipFill>
        <p:spPr>
          <a:xfrm>
            <a:off x="152400" y="810825"/>
            <a:ext cx="4623745" cy="4180273"/>
          </a:xfrm>
          <a:prstGeom prst="rect">
            <a:avLst/>
          </a:prstGeom>
          <a:noFill/>
          <a:ln>
            <a:noFill/>
          </a:ln>
        </p:spPr>
      </p:pic>
      <p:pic>
        <p:nvPicPr>
          <p:cNvPr id="1117" name="Google Shape;1117;p162"/>
          <p:cNvPicPr preferRelativeResize="0"/>
          <p:nvPr/>
        </p:nvPicPr>
        <p:blipFill rotWithShape="1">
          <a:blip r:embed="rId4">
            <a:alphaModFix/>
          </a:blip>
          <a:srcRect b="0" l="1185" r="0" t="0"/>
          <a:stretch/>
        </p:blipFill>
        <p:spPr>
          <a:xfrm>
            <a:off x="4976550" y="810825"/>
            <a:ext cx="4015049" cy="276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65" name="Google Shape;165;p28"/>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Topic 1 </a:t>
            </a:r>
            <a:endParaRPr/>
          </a:p>
          <a:p>
            <a:pPr indent="0" lvl="0" marL="0" rtl="0" algn="ctr">
              <a:spcBef>
                <a:spcPts val="0"/>
              </a:spcBef>
              <a:spcAft>
                <a:spcPts val="0"/>
              </a:spcAft>
              <a:buNone/>
            </a:pPr>
            <a:r>
              <a:rPr lang="en"/>
              <a:t>Overview of Large Language Model (LLM)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6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Router Chain</a:t>
            </a:r>
            <a:endParaRPr/>
          </a:p>
        </p:txBody>
      </p:sp>
      <p:pic>
        <p:nvPicPr>
          <p:cNvPr id="1123" name="Google Shape;1123;p163"/>
          <p:cNvPicPr preferRelativeResize="0"/>
          <p:nvPr/>
        </p:nvPicPr>
        <p:blipFill>
          <a:blip r:embed="rId3">
            <a:alphaModFix/>
          </a:blip>
          <a:stretch>
            <a:fillRect/>
          </a:stretch>
        </p:blipFill>
        <p:spPr>
          <a:xfrm>
            <a:off x="1695450" y="725100"/>
            <a:ext cx="5531654" cy="426599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6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Router Chain</a:t>
            </a:r>
            <a:endParaRPr/>
          </a:p>
        </p:txBody>
      </p:sp>
      <p:pic>
        <p:nvPicPr>
          <p:cNvPr id="1129" name="Google Shape;1129;p164"/>
          <p:cNvPicPr preferRelativeResize="0"/>
          <p:nvPr/>
        </p:nvPicPr>
        <p:blipFill>
          <a:blip r:embed="rId3">
            <a:alphaModFix/>
          </a:blip>
          <a:stretch>
            <a:fillRect/>
          </a:stretch>
        </p:blipFill>
        <p:spPr>
          <a:xfrm>
            <a:off x="1946275" y="747325"/>
            <a:ext cx="5515029" cy="418027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6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Router Chain</a:t>
            </a:r>
            <a:endParaRPr/>
          </a:p>
        </p:txBody>
      </p:sp>
      <p:pic>
        <p:nvPicPr>
          <p:cNvPr id="1135" name="Google Shape;1135;p165"/>
          <p:cNvPicPr preferRelativeResize="0"/>
          <p:nvPr/>
        </p:nvPicPr>
        <p:blipFill>
          <a:blip r:embed="rId3">
            <a:alphaModFix/>
          </a:blip>
          <a:stretch>
            <a:fillRect/>
          </a:stretch>
        </p:blipFill>
        <p:spPr>
          <a:xfrm>
            <a:off x="1813838" y="810825"/>
            <a:ext cx="5516325" cy="418027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6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Router Chain</a:t>
            </a:r>
            <a:endParaRPr/>
          </a:p>
        </p:txBody>
      </p:sp>
      <p:sp>
        <p:nvSpPr>
          <p:cNvPr id="1141" name="Google Shape;1141;p166"/>
          <p:cNvSpPr txBox="1"/>
          <p:nvPr/>
        </p:nvSpPr>
        <p:spPr>
          <a:xfrm>
            <a:off x="309575" y="2198700"/>
            <a:ext cx="7770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rPr>
              <a:t>Create a Router Chain use case </a:t>
            </a:r>
            <a:endParaRPr sz="2400">
              <a:solidFill>
                <a:schemeClr val="dk2"/>
              </a:solidFill>
            </a:endParaRPr>
          </a:p>
          <a:p>
            <a:pPr indent="0" lvl="0" marL="0" rtl="0" algn="l">
              <a:spcBef>
                <a:spcPts val="0"/>
              </a:spcBef>
              <a:spcAft>
                <a:spcPts val="0"/>
              </a:spcAft>
              <a:buNone/>
            </a:pPr>
            <a:r>
              <a:rPr lang="en" sz="2400">
                <a:solidFill>
                  <a:schemeClr val="dk2"/>
                </a:solidFill>
              </a:rPr>
              <a:t>Share with the class</a:t>
            </a:r>
            <a:endParaRPr sz="2400">
              <a:solidFill>
                <a:schemeClr val="dk2"/>
              </a:solidFill>
            </a:endParaRPr>
          </a:p>
        </p:txBody>
      </p:sp>
      <p:pic>
        <p:nvPicPr>
          <p:cNvPr id="1142" name="Google Shape;1142;p166"/>
          <p:cNvPicPr preferRelativeResize="0"/>
          <p:nvPr/>
        </p:nvPicPr>
        <p:blipFill>
          <a:blip r:embed="rId3">
            <a:alphaModFix/>
          </a:blip>
          <a:stretch>
            <a:fillRect/>
          </a:stretch>
        </p:blipFill>
        <p:spPr>
          <a:xfrm>
            <a:off x="152400" y="810825"/>
            <a:ext cx="8839200" cy="1021311"/>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167"/>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Agents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6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Tools</a:t>
            </a:r>
            <a:endParaRPr/>
          </a:p>
        </p:txBody>
      </p:sp>
      <p:sp>
        <p:nvSpPr>
          <p:cNvPr id="1153" name="Google Shape;1153;p168"/>
          <p:cNvSpPr txBox="1"/>
          <p:nvPr>
            <p:ph idx="1" type="body"/>
          </p:nvPr>
        </p:nvSpPr>
        <p:spPr>
          <a:xfrm>
            <a:off x="250200" y="658427"/>
            <a:ext cx="8643600" cy="4421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Tools are functions that an agent can invoke. </a:t>
            </a:r>
            <a:endParaRPr/>
          </a:p>
          <a:p>
            <a:pPr indent="-381000" lvl="0" marL="457200" rtl="0" algn="l">
              <a:spcBef>
                <a:spcPts val="0"/>
              </a:spcBef>
              <a:spcAft>
                <a:spcPts val="0"/>
              </a:spcAft>
              <a:buSzPts val="2400"/>
              <a:buChar char="●"/>
            </a:pPr>
            <a:r>
              <a:rPr lang="en"/>
              <a:t>Using built in LangChain tools: </a:t>
            </a:r>
            <a:endParaRPr/>
          </a:p>
          <a:p>
            <a:pPr indent="-381000" lvl="1" marL="914400" rtl="0" algn="l">
              <a:spcBef>
                <a:spcPts val="0"/>
              </a:spcBef>
              <a:spcAft>
                <a:spcPts val="0"/>
              </a:spcAft>
              <a:buSzPts val="2400"/>
              <a:buChar char="○"/>
            </a:pPr>
            <a:r>
              <a:rPr lang="en" sz="2400"/>
              <a:t>DuckDuckGo search</a:t>
            </a:r>
            <a:endParaRPr sz="2400"/>
          </a:p>
          <a:p>
            <a:pPr indent="-381000" lvl="1" marL="914400" rtl="0" algn="l">
              <a:spcBef>
                <a:spcPts val="0"/>
              </a:spcBef>
              <a:spcAft>
                <a:spcPts val="0"/>
              </a:spcAft>
              <a:buSzPts val="2400"/>
              <a:buChar char="○"/>
            </a:pPr>
            <a:r>
              <a:rPr lang="en" sz="2400"/>
              <a:t>Wikipedia</a:t>
            </a:r>
            <a:endParaRPr sz="2400"/>
          </a:p>
          <a:p>
            <a:pPr indent="-381000" lvl="0" marL="457200" rtl="0" algn="l">
              <a:spcBef>
                <a:spcPts val="0"/>
              </a:spcBef>
              <a:spcAft>
                <a:spcPts val="0"/>
              </a:spcAft>
              <a:buSzPts val="2400"/>
              <a:buChar char="●"/>
            </a:pPr>
            <a:r>
              <a:rPr lang="en"/>
              <a:t>Defining your own tools</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6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LangChain Tools</a:t>
            </a:r>
            <a:endParaRPr/>
          </a:p>
        </p:txBody>
      </p:sp>
      <p:sp>
        <p:nvSpPr>
          <p:cNvPr id="1159" name="Google Shape;1159;p169"/>
          <p:cNvSpPr txBox="1"/>
          <p:nvPr>
            <p:ph idx="1" type="body"/>
          </p:nvPr>
        </p:nvSpPr>
        <p:spPr>
          <a:xfrm>
            <a:off x="285750" y="658425"/>
            <a:ext cx="8858400" cy="9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 the various Langchain built-in tools here https://python.langchain.com/docs/integrations/tools</a:t>
            </a:r>
            <a:endParaRPr/>
          </a:p>
          <a:p>
            <a:pPr indent="0" lvl="0" marL="0" rtl="0" algn="l">
              <a:spcBef>
                <a:spcPts val="0"/>
              </a:spcBef>
              <a:spcAft>
                <a:spcPts val="0"/>
              </a:spcAft>
              <a:buNone/>
            </a:pPr>
            <a:r>
              <a:t/>
            </a:r>
            <a:endParaRPr sz="1800"/>
          </a:p>
        </p:txBody>
      </p:sp>
      <p:pic>
        <p:nvPicPr>
          <p:cNvPr id="1160" name="Google Shape;1160;p169"/>
          <p:cNvPicPr preferRelativeResize="0"/>
          <p:nvPr/>
        </p:nvPicPr>
        <p:blipFill>
          <a:blip r:embed="rId3">
            <a:alphaModFix/>
          </a:blip>
          <a:stretch>
            <a:fillRect/>
          </a:stretch>
        </p:blipFill>
        <p:spPr>
          <a:xfrm>
            <a:off x="1422400" y="1573175"/>
            <a:ext cx="6021120" cy="31956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70"/>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Agents</a:t>
            </a:r>
            <a:endParaRPr b="1" sz="3600"/>
          </a:p>
        </p:txBody>
      </p:sp>
      <p:sp>
        <p:nvSpPr>
          <p:cNvPr id="1166" name="Google Shape;1166;p170"/>
          <p:cNvSpPr txBox="1"/>
          <p:nvPr/>
        </p:nvSpPr>
        <p:spPr>
          <a:xfrm>
            <a:off x="373650" y="949425"/>
            <a:ext cx="8665500" cy="40272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 sz="2400"/>
              <a:t>In LangChain’s implementation, this takes the form of an Agent that has access to a list of tools.</a:t>
            </a:r>
            <a:endParaRPr sz="2400"/>
          </a:p>
          <a:p>
            <a:pPr indent="-381000" lvl="0" marL="457200" rtl="0" algn="l">
              <a:spcBef>
                <a:spcPts val="0"/>
              </a:spcBef>
              <a:spcAft>
                <a:spcPts val="0"/>
              </a:spcAft>
              <a:buSzPts val="2400"/>
              <a:buChar char="●"/>
            </a:pPr>
            <a:r>
              <a:rPr lang="en" sz="2400"/>
              <a:t>The Agent is given a task and can reason which tools are appropriate to use and can then utilize those results to continue on via an internal chain until it solves the task.</a:t>
            </a:r>
            <a:endParaRPr sz="2400"/>
          </a:p>
          <a:p>
            <a:pPr indent="-381000" lvl="0" marL="457200" rtl="0" algn="l">
              <a:spcBef>
                <a:spcPts val="0"/>
              </a:spcBef>
              <a:spcAft>
                <a:spcPts val="0"/>
              </a:spcAft>
              <a:buSzPts val="2400"/>
              <a:buChar char="●"/>
            </a:pPr>
            <a:r>
              <a:rPr lang="en" sz="2400"/>
              <a:t>Internally LangChain labels the thinking in terms of Observation, Thought, and Action.</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71"/>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ReACT</a:t>
            </a:r>
            <a:endParaRPr b="1" sz="3600"/>
          </a:p>
        </p:txBody>
      </p:sp>
      <p:sp>
        <p:nvSpPr>
          <p:cNvPr id="1172" name="Google Shape;1172;p171"/>
          <p:cNvSpPr txBox="1"/>
          <p:nvPr/>
        </p:nvSpPr>
        <p:spPr>
          <a:xfrm>
            <a:off x="373650" y="949425"/>
            <a:ext cx="8665500" cy="2111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t>At their core, agents allow LLMs to connect to tools (e.g. Wikipedia, Calculator, Google Search, etc…) and conduct a structured approach to complete a task based on ReAct: Reasoning and Acting.</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pic>
        <p:nvPicPr>
          <p:cNvPr id="1173" name="Google Shape;1173;p171"/>
          <p:cNvPicPr preferRelativeResize="0"/>
          <p:nvPr/>
        </p:nvPicPr>
        <p:blipFill>
          <a:blip r:embed="rId3">
            <a:alphaModFix/>
          </a:blip>
          <a:stretch>
            <a:fillRect/>
          </a:stretch>
        </p:blipFill>
        <p:spPr>
          <a:xfrm>
            <a:off x="2153025" y="2677325"/>
            <a:ext cx="5639510" cy="2111100"/>
          </a:xfrm>
          <a:prstGeom prst="rect">
            <a:avLst/>
          </a:prstGeom>
          <a:noFill/>
          <a:ln cap="flat" cmpd="sng" w="19050">
            <a:solidFill>
              <a:srgbClr val="7932FC"/>
            </a:solidFill>
            <a:prstDash val="solid"/>
            <a:round/>
            <a:headEnd len="sm" w="sm" type="none"/>
            <a:tailEnd len="sm" w="sm" type="none"/>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72"/>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ReAct</a:t>
            </a:r>
            <a:endParaRPr b="1" sz="3600"/>
          </a:p>
        </p:txBody>
      </p:sp>
      <p:sp>
        <p:nvSpPr>
          <p:cNvPr id="1179" name="Google Shape;1179;p172"/>
          <p:cNvSpPr txBox="1"/>
          <p:nvPr/>
        </p:nvSpPr>
        <p:spPr>
          <a:xfrm>
            <a:off x="373650" y="949425"/>
            <a:ext cx="8665500" cy="132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t>ReAct prompting can help an LLM reason about a task and perform correct actions based on observations:</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p:txBody>
      </p:sp>
      <p:pic>
        <p:nvPicPr>
          <p:cNvPr id="1180" name="Google Shape;1180;p172"/>
          <p:cNvPicPr preferRelativeResize="0"/>
          <p:nvPr/>
        </p:nvPicPr>
        <p:blipFill>
          <a:blip r:embed="rId3">
            <a:alphaModFix/>
          </a:blip>
          <a:stretch>
            <a:fillRect/>
          </a:stretch>
        </p:blipFill>
        <p:spPr>
          <a:xfrm>
            <a:off x="872025" y="2416700"/>
            <a:ext cx="7668751" cy="2066975"/>
          </a:xfrm>
          <a:prstGeom prst="rect">
            <a:avLst/>
          </a:prstGeom>
          <a:noFill/>
          <a:ln cap="flat" cmpd="sng" w="19050">
            <a:solidFill>
              <a:srgbClr val="7932FC"/>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is  Large Language Model?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71" name="Google Shape;171;p29"/>
          <p:cNvSpPr txBox="1"/>
          <p:nvPr>
            <p:ph idx="1" type="body"/>
          </p:nvPr>
        </p:nvSpPr>
        <p:spPr>
          <a:xfrm>
            <a:off x="250200" y="722277"/>
            <a:ext cx="8643600" cy="44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Large Language Model (LLM), such as  OpenAI's GPT-4, Google Gemini 1.5, Anthronic Claude 3. is a type of artificial intelligence model designed to understand, generate, and sometimes interpret human language.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models are "large" both in terms of the amount of data they are trained on and the complexity of their architecture, which comprises hundreds of billions of parameters.</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73"/>
          <p:cNvSpPr txBox="1"/>
          <p:nvPr/>
        </p:nvSpPr>
        <p:spPr>
          <a:xfrm>
            <a:off x="0" y="0"/>
            <a:ext cx="9144000" cy="8982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 sz="3600"/>
              <a:t>Example of ReACT</a:t>
            </a:r>
            <a:endParaRPr b="1" sz="3600"/>
          </a:p>
        </p:txBody>
      </p:sp>
      <p:pic>
        <p:nvPicPr>
          <p:cNvPr id="1186" name="Google Shape;1186;p173"/>
          <p:cNvPicPr preferRelativeResize="0"/>
          <p:nvPr/>
        </p:nvPicPr>
        <p:blipFill>
          <a:blip r:embed="rId3">
            <a:alphaModFix/>
          </a:blip>
          <a:stretch>
            <a:fillRect/>
          </a:stretch>
        </p:blipFill>
        <p:spPr>
          <a:xfrm>
            <a:off x="130625" y="1216300"/>
            <a:ext cx="8780477" cy="3083825"/>
          </a:xfrm>
          <a:prstGeom prst="rect">
            <a:avLst/>
          </a:prstGeom>
          <a:noFill/>
          <a:ln cap="flat" cmpd="sng" w="19050">
            <a:solidFill>
              <a:srgbClr val="7932FC"/>
            </a:solidFill>
            <a:prstDash val="solid"/>
            <a:round/>
            <a:headEnd len="sm" w="sm" type="none"/>
            <a:tailEnd len="sm" w="sm" type="none"/>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7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Create Agent (Math, Wikipedia)</a:t>
            </a:r>
            <a:endParaRPr/>
          </a:p>
        </p:txBody>
      </p:sp>
      <p:pic>
        <p:nvPicPr>
          <p:cNvPr id="1192" name="Google Shape;1192;p174"/>
          <p:cNvPicPr preferRelativeResize="0"/>
          <p:nvPr/>
        </p:nvPicPr>
        <p:blipFill>
          <a:blip r:embed="rId3">
            <a:alphaModFix/>
          </a:blip>
          <a:stretch>
            <a:fillRect/>
          </a:stretch>
        </p:blipFill>
        <p:spPr>
          <a:xfrm>
            <a:off x="1700650" y="649200"/>
            <a:ext cx="5742691" cy="426599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7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Create Agent (Math, Wikipedia)</a:t>
            </a:r>
            <a:endParaRPr/>
          </a:p>
        </p:txBody>
      </p:sp>
      <p:pic>
        <p:nvPicPr>
          <p:cNvPr id="1198" name="Google Shape;1198;p175"/>
          <p:cNvPicPr preferRelativeResize="0"/>
          <p:nvPr/>
        </p:nvPicPr>
        <p:blipFill>
          <a:blip r:embed="rId3">
            <a:alphaModFix/>
          </a:blip>
          <a:stretch>
            <a:fillRect/>
          </a:stretch>
        </p:blipFill>
        <p:spPr>
          <a:xfrm>
            <a:off x="351125" y="802875"/>
            <a:ext cx="8589608" cy="418027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7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Create Agent (Math, Wikipedia)</a:t>
            </a:r>
            <a:endParaRPr/>
          </a:p>
        </p:txBody>
      </p:sp>
      <p:pic>
        <p:nvPicPr>
          <p:cNvPr id="1204" name="Google Shape;1204;p176"/>
          <p:cNvPicPr preferRelativeResize="0"/>
          <p:nvPr/>
        </p:nvPicPr>
        <p:blipFill>
          <a:blip r:embed="rId3">
            <a:alphaModFix/>
          </a:blip>
          <a:stretch>
            <a:fillRect/>
          </a:stretch>
        </p:blipFill>
        <p:spPr>
          <a:xfrm>
            <a:off x="152400" y="1486550"/>
            <a:ext cx="8839202" cy="1983239"/>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7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Create Agent (Search, Summarize)</a:t>
            </a:r>
            <a:endParaRPr/>
          </a:p>
        </p:txBody>
      </p:sp>
      <p:pic>
        <p:nvPicPr>
          <p:cNvPr id="1210" name="Google Shape;1210;p177"/>
          <p:cNvPicPr preferRelativeResize="0"/>
          <p:nvPr/>
        </p:nvPicPr>
        <p:blipFill>
          <a:blip r:embed="rId3">
            <a:alphaModFix/>
          </a:blip>
          <a:stretch>
            <a:fillRect/>
          </a:stretch>
        </p:blipFill>
        <p:spPr>
          <a:xfrm>
            <a:off x="1552125" y="716675"/>
            <a:ext cx="5916059" cy="4266002"/>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7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Create Agent</a:t>
            </a:r>
            <a:endParaRPr/>
          </a:p>
        </p:txBody>
      </p:sp>
      <p:pic>
        <p:nvPicPr>
          <p:cNvPr id="1216" name="Google Shape;1216;p178"/>
          <p:cNvPicPr preferRelativeResize="0"/>
          <p:nvPr/>
        </p:nvPicPr>
        <p:blipFill>
          <a:blip r:embed="rId3">
            <a:alphaModFix/>
          </a:blip>
          <a:stretch>
            <a:fillRect/>
          </a:stretch>
        </p:blipFill>
        <p:spPr>
          <a:xfrm>
            <a:off x="152400" y="810825"/>
            <a:ext cx="8839204" cy="3649114"/>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7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Agent - Define Your Own Tool</a:t>
            </a:r>
            <a:endParaRPr/>
          </a:p>
        </p:txBody>
      </p:sp>
      <p:pic>
        <p:nvPicPr>
          <p:cNvPr id="1222" name="Google Shape;1222;p179"/>
          <p:cNvPicPr preferRelativeResize="0"/>
          <p:nvPr/>
        </p:nvPicPr>
        <p:blipFill>
          <a:blip r:embed="rId3">
            <a:alphaModFix/>
          </a:blip>
          <a:stretch>
            <a:fillRect/>
          </a:stretch>
        </p:blipFill>
        <p:spPr>
          <a:xfrm>
            <a:off x="152400" y="810825"/>
            <a:ext cx="8839202" cy="411010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8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Agent - Define Your Own Tool</a:t>
            </a:r>
            <a:endParaRPr/>
          </a:p>
        </p:txBody>
      </p:sp>
      <p:pic>
        <p:nvPicPr>
          <p:cNvPr id="1228" name="Google Shape;1228;p180"/>
          <p:cNvPicPr preferRelativeResize="0"/>
          <p:nvPr/>
        </p:nvPicPr>
        <p:blipFill>
          <a:blip r:embed="rId3">
            <a:alphaModFix/>
          </a:blip>
          <a:stretch>
            <a:fillRect/>
          </a:stretch>
        </p:blipFill>
        <p:spPr>
          <a:xfrm>
            <a:off x="152400" y="810825"/>
            <a:ext cx="8826698" cy="418027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8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Conversational Agent</a:t>
            </a:r>
            <a:endParaRPr/>
          </a:p>
        </p:txBody>
      </p:sp>
      <p:pic>
        <p:nvPicPr>
          <p:cNvPr id="1234" name="Google Shape;1234;p181"/>
          <p:cNvPicPr preferRelativeResize="0"/>
          <p:nvPr/>
        </p:nvPicPr>
        <p:blipFill>
          <a:blip r:embed="rId3">
            <a:alphaModFix/>
          </a:blip>
          <a:stretch>
            <a:fillRect/>
          </a:stretch>
        </p:blipFill>
        <p:spPr>
          <a:xfrm>
            <a:off x="1344850" y="755175"/>
            <a:ext cx="6303330" cy="418027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8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Activity: Agent</a:t>
            </a:r>
            <a:endParaRPr/>
          </a:p>
        </p:txBody>
      </p:sp>
      <p:sp>
        <p:nvSpPr>
          <p:cNvPr id="1240" name="Google Shape;1240;p182"/>
          <p:cNvSpPr txBox="1"/>
          <p:nvPr>
            <p:ph idx="1" type="body"/>
          </p:nvPr>
        </p:nvSpPr>
        <p:spPr>
          <a:xfrm>
            <a:off x="285750" y="658425"/>
            <a:ext cx="8858400" cy="22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 a group of 3-5pax</a:t>
            </a:r>
            <a:endParaRPr/>
          </a:p>
          <a:p>
            <a:pPr indent="0" lvl="0" marL="0" rtl="0" algn="l">
              <a:spcBef>
                <a:spcPts val="0"/>
              </a:spcBef>
              <a:spcAft>
                <a:spcPts val="0"/>
              </a:spcAft>
              <a:buNone/>
            </a:pPr>
            <a:r>
              <a:rPr lang="en"/>
              <a:t>Create your own Agent with 3 or more tools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Share the findings with the class</a:t>
            </a:r>
            <a:endParaRPr/>
          </a:p>
          <a:p>
            <a:pPr indent="0" lvl="0" marL="0" rtl="0" algn="l">
              <a:spcBef>
                <a:spcPts val="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Opportunities of LLM Applications </a:t>
            </a:r>
            <a:endParaRPr/>
          </a:p>
        </p:txBody>
      </p:sp>
      <p:pic>
        <p:nvPicPr>
          <p:cNvPr id="177" name="Google Shape;177;p30"/>
          <p:cNvPicPr preferRelativeResize="0"/>
          <p:nvPr/>
        </p:nvPicPr>
        <p:blipFill>
          <a:blip r:embed="rId3">
            <a:alphaModFix/>
          </a:blip>
          <a:stretch>
            <a:fillRect/>
          </a:stretch>
        </p:blipFill>
        <p:spPr>
          <a:xfrm>
            <a:off x="5262750" y="1200400"/>
            <a:ext cx="3792274" cy="2370175"/>
          </a:xfrm>
          <a:prstGeom prst="rect">
            <a:avLst/>
          </a:prstGeom>
          <a:noFill/>
          <a:ln>
            <a:noFill/>
          </a:ln>
        </p:spPr>
      </p:pic>
      <p:sp>
        <p:nvSpPr>
          <p:cNvPr id="178" name="Google Shape;178;p30"/>
          <p:cNvSpPr txBox="1"/>
          <p:nvPr>
            <p:ph idx="1" type="body"/>
          </p:nvPr>
        </p:nvSpPr>
        <p:spPr>
          <a:xfrm>
            <a:off x="250200" y="722275"/>
            <a:ext cx="4821900" cy="410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Content Creation and Assistance</a:t>
            </a:r>
            <a:endParaRPr sz="1800"/>
          </a:p>
          <a:p>
            <a:pPr indent="-342900" lvl="0" marL="457200" rtl="0" algn="l">
              <a:spcBef>
                <a:spcPts val="0"/>
              </a:spcBef>
              <a:spcAft>
                <a:spcPts val="0"/>
              </a:spcAft>
              <a:buSzPts val="1800"/>
              <a:buChar char="●"/>
            </a:pPr>
            <a:r>
              <a:rPr lang="en" sz="1800"/>
              <a:t>Customer Support and Chatbots</a:t>
            </a:r>
            <a:endParaRPr sz="1800"/>
          </a:p>
          <a:p>
            <a:pPr indent="-342900" lvl="0" marL="457200" rtl="0" algn="l">
              <a:spcBef>
                <a:spcPts val="0"/>
              </a:spcBef>
              <a:spcAft>
                <a:spcPts val="0"/>
              </a:spcAft>
              <a:buSzPts val="1800"/>
              <a:buChar char="●"/>
            </a:pPr>
            <a:r>
              <a:rPr lang="en" sz="1800"/>
              <a:t>Language Translation and Localization</a:t>
            </a:r>
            <a:endParaRPr sz="1800"/>
          </a:p>
          <a:p>
            <a:pPr indent="-342900" lvl="0" marL="457200" rtl="0" algn="l">
              <a:spcBef>
                <a:spcPts val="0"/>
              </a:spcBef>
              <a:spcAft>
                <a:spcPts val="0"/>
              </a:spcAft>
              <a:buSzPts val="1800"/>
              <a:buChar char="●"/>
            </a:pPr>
            <a:r>
              <a:rPr lang="en" sz="1800"/>
              <a:t>Educational Tools</a:t>
            </a:r>
            <a:endParaRPr sz="1800"/>
          </a:p>
          <a:p>
            <a:pPr indent="-342900" lvl="0" marL="457200" rtl="0" algn="l">
              <a:spcBef>
                <a:spcPts val="0"/>
              </a:spcBef>
              <a:spcAft>
                <a:spcPts val="0"/>
              </a:spcAft>
              <a:buSzPts val="1800"/>
              <a:buChar char="●"/>
            </a:pPr>
            <a:r>
              <a:rPr lang="en" sz="1800"/>
              <a:t>Business Intelligence and Analytics</a:t>
            </a:r>
            <a:endParaRPr sz="1800"/>
          </a:p>
          <a:p>
            <a:pPr indent="-342900" lvl="0" marL="457200" rtl="0" algn="l">
              <a:spcBef>
                <a:spcPts val="0"/>
              </a:spcBef>
              <a:spcAft>
                <a:spcPts val="0"/>
              </a:spcAft>
              <a:buSzPts val="1800"/>
              <a:buChar char="●"/>
            </a:pPr>
            <a:r>
              <a:rPr lang="en" sz="1800"/>
              <a:t>Accessibility for Disabled Persons</a:t>
            </a:r>
            <a:endParaRPr sz="1800"/>
          </a:p>
          <a:p>
            <a:pPr indent="-342900" lvl="0" marL="457200" rtl="0" algn="l">
              <a:spcBef>
                <a:spcPts val="0"/>
              </a:spcBef>
              <a:spcAft>
                <a:spcPts val="0"/>
              </a:spcAft>
              <a:buSzPts val="1800"/>
              <a:buChar char="●"/>
            </a:pPr>
            <a:r>
              <a:rPr lang="en" sz="1800"/>
              <a:t>Coding and Development</a:t>
            </a:r>
            <a:endParaRPr sz="1800"/>
          </a:p>
          <a:p>
            <a:pPr indent="-342900" lvl="0" marL="457200" rtl="0" algn="l">
              <a:spcBef>
                <a:spcPts val="0"/>
              </a:spcBef>
              <a:spcAft>
                <a:spcPts val="0"/>
              </a:spcAft>
              <a:buSzPts val="1800"/>
              <a:buChar char="●"/>
            </a:pPr>
            <a:r>
              <a:rPr lang="en" sz="1800"/>
              <a:t>Legal and Compliance Assistance</a:t>
            </a:r>
            <a:endParaRPr sz="1800"/>
          </a:p>
          <a:p>
            <a:pPr indent="-342900" lvl="0" marL="457200" rtl="0" algn="l">
              <a:spcBef>
                <a:spcPts val="0"/>
              </a:spcBef>
              <a:spcAft>
                <a:spcPts val="0"/>
              </a:spcAft>
              <a:buSzPts val="1800"/>
              <a:buChar char="●"/>
            </a:pPr>
            <a:r>
              <a:rPr lang="en" sz="1800"/>
              <a:t>Healthcare Support</a:t>
            </a:r>
            <a:endParaRPr sz="1800"/>
          </a:p>
          <a:p>
            <a:pPr indent="-342900" lvl="0" marL="457200" rtl="0" algn="l">
              <a:spcBef>
                <a:spcPts val="0"/>
              </a:spcBef>
              <a:spcAft>
                <a:spcPts val="0"/>
              </a:spcAft>
              <a:buSzPts val="1800"/>
              <a:buChar char="●"/>
            </a:pPr>
            <a:r>
              <a:rPr lang="en" sz="1800"/>
              <a:t>Art and Design Inspiration</a:t>
            </a:r>
            <a:endParaRPr sz="1800"/>
          </a:p>
          <a:p>
            <a:pPr indent="-342900" lvl="0" marL="457200" rtl="0" algn="l">
              <a:spcBef>
                <a:spcPts val="0"/>
              </a:spcBef>
              <a:spcAft>
                <a:spcPts val="0"/>
              </a:spcAft>
              <a:buSzPts val="1800"/>
              <a:buChar char="●"/>
            </a:pPr>
            <a:r>
              <a:rPr lang="en" sz="1800"/>
              <a:t>Enhanced Search Engines</a:t>
            </a:r>
            <a:endParaRPr sz="1800"/>
          </a:p>
          <a:p>
            <a:pPr indent="-342900" lvl="0" marL="457200" rtl="0" algn="l">
              <a:spcBef>
                <a:spcPts val="0"/>
              </a:spcBef>
              <a:spcAft>
                <a:spcPts val="0"/>
              </a:spcAft>
              <a:buSzPts val="1800"/>
              <a:buChar char="●"/>
            </a:pPr>
            <a:r>
              <a:rPr lang="en" sz="1800"/>
              <a:t>Crisis Management and Response</a:t>
            </a:r>
            <a:endParaRPr sz="1800"/>
          </a:p>
          <a:p>
            <a:pPr indent="0" lvl="0" marL="0" rtl="0" algn="l">
              <a:spcBef>
                <a:spcPts val="0"/>
              </a:spcBef>
              <a:spcAft>
                <a:spcPts val="0"/>
              </a:spcAft>
              <a:buNone/>
            </a:pPr>
            <a:r>
              <a:t/>
            </a:r>
            <a:endParaRPr sz="18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8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246" name="Google Shape;1246;p183"/>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4</a:t>
            </a:r>
            <a:endParaRPr/>
          </a:p>
          <a:p>
            <a:pPr indent="0" lvl="0" marL="0" rtl="0" algn="ctr">
              <a:spcBef>
                <a:spcPts val="0"/>
              </a:spcBef>
              <a:spcAft>
                <a:spcPts val="0"/>
              </a:spcAft>
              <a:buNone/>
            </a:pPr>
            <a:r>
              <a:rPr lang="en"/>
              <a:t>Implementing Retrieval Augmented Generation (RAG)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8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3300"/>
              <a:t>Retrieval Augmented Generation (RAG)</a:t>
            </a:r>
            <a:endParaRPr sz="3300"/>
          </a:p>
        </p:txBody>
      </p:sp>
      <p:pic>
        <p:nvPicPr>
          <p:cNvPr id="1252" name="Google Shape;1252;p184"/>
          <p:cNvPicPr preferRelativeResize="0"/>
          <p:nvPr/>
        </p:nvPicPr>
        <p:blipFill>
          <a:blip r:embed="rId3">
            <a:alphaModFix/>
          </a:blip>
          <a:stretch>
            <a:fillRect/>
          </a:stretch>
        </p:blipFill>
        <p:spPr>
          <a:xfrm>
            <a:off x="152400" y="1248050"/>
            <a:ext cx="8839204" cy="2533502"/>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85"/>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Document Loading</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8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Loaders</a:t>
            </a:r>
            <a:endParaRPr/>
          </a:p>
        </p:txBody>
      </p:sp>
      <p:sp>
        <p:nvSpPr>
          <p:cNvPr id="1263" name="Google Shape;1263;p186"/>
          <p:cNvSpPr txBox="1"/>
          <p:nvPr>
            <p:ph idx="1" type="body"/>
          </p:nvPr>
        </p:nvSpPr>
        <p:spPr>
          <a:xfrm>
            <a:off x="250200" y="658425"/>
            <a:ext cx="8643600" cy="419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Loaders deal with the specifics of accessing and converting data</a:t>
            </a:r>
            <a:endParaRPr sz="1800"/>
          </a:p>
          <a:p>
            <a:pPr indent="-342900" lvl="1" marL="914400" rtl="0" algn="l">
              <a:spcBef>
                <a:spcPts val="0"/>
              </a:spcBef>
              <a:spcAft>
                <a:spcPts val="0"/>
              </a:spcAft>
              <a:buSzPts val="1800"/>
              <a:buChar char="○"/>
            </a:pPr>
            <a:r>
              <a:rPr lang="en" sz="1800"/>
              <a:t>Accessing </a:t>
            </a:r>
            <a:endParaRPr sz="1800"/>
          </a:p>
          <a:p>
            <a:pPr indent="-342900" lvl="2" marL="1371600" rtl="0" algn="l">
              <a:spcBef>
                <a:spcPts val="0"/>
              </a:spcBef>
              <a:spcAft>
                <a:spcPts val="0"/>
              </a:spcAft>
              <a:buSzPts val="1800"/>
              <a:buChar char="■"/>
            </a:pPr>
            <a:r>
              <a:rPr lang="en" sz="1800"/>
              <a:t>Websites</a:t>
            </a:r>
            <a:endParaRPr sz="1800"/>
          </a:p>
          <a:p>
            <a:pPr indent="-342900" lvl="2" marL="1371600" rtl="0" algn="l">
              <a:spcBef>
                <a:spcPts val="0"/>
              </a:spcBef>
              <a:spcAft>
                <a:spcPts val="0"/>
              </a:spcAft>
              <a:buSzPts val="1800"/>
              <a:buChar char="■"/>
            </a:pPr>
            <a:r>
              <a:rPr lang="en" sz="1800"/>
              <a:t>Databases</a:t>
            </a:r>
            <a:endParaRPr sz="1800"/>
          </a:p>
          <a:p>
            <a:pPr indent="-342900" lvl="2" marL="1371600" rtl="0" algn="l">
              <a:spcBef>
                <a:spcPts val="0"/>
              </a:spcBef>
              <a:spcAft>
                <a:spcPts val="0"/>
              </a:spcAft>
              <a:buSzPts val="1800"/>
              <a:buChar char="■"/>
            </a:pPr>
            <a:r>
              <a:rPr lang="en" sz="1800"/>
              <a:t>Youtube</a:t>
            </a:r>
            <a:endParaRPr sz="1800"/>
          </a:p>
          <a:p>
            <a:pPr indent="-342900" lvl="2" marL="1371600" rtl="0" algn="l">
              <a:spcBef>
                <a:spcPts val="0"/>
              </a:spcBef>
              <a:spcAft>
                <a:spcPts val="0"/>
              </a:spcAft>
              <a:buSzPts val="1800"/>
              <a:buChar char="■"/>
            </a:pPr>
            <a:r>
              <a:rPr lang="en" sz="1800"/>
              <a:t>arXiv</a:t>
            </a:r>
            <a:endParaRPr sz="1800"/>
          </a:p>
          <a:p>
            <a:pPr indent="-342900" lvl="2" marL="1371600" rtl="0" algn="l">
              <a:spcBef>
                <a:spcPts val="0"/>
              </a:spcBef>
              <a:spcAft>
                <a:spcPts val="0"/>
              </a:spcAft>
              <a:buSzPts val="1800"/>
              <a:buChar char="■"/>
            </a:pPr>
            <a:r>
              <a:rPr lang="en" sz="1800"/>
              <a:t>….</a:t>
            </a:r>
            <a:endParaRPr sz="1800"/>
          </a:p>
          <a:p>
            <a:pPr indent="-342900" lvl="1" marL="914400" rtl="0" algn="l">
              <a:spcBef>
                <a:spcPts val="0"/>
              </a:spcBef>
              <a:spcAft>
                <a:spcPts val="0"/>
              </a:spcAft>
              <a:buSzPts val="1800"/>
              <a:buChar char="○"/>
            </a:pPr>
            <a:r>
              <a:rPr lang="en" sz="1800"/>
              <a:t>Data types</a:t>
            </a:r>
            <a:endParaRPr sz="1800"/>
          </a:p>
          <a:p>
            <a:pPr indent="-342900" lvl="2" marL="1371600" rtl="0" algn="l">
              <a:spcBef>
                <a:spcPts val="0"/>
              </a:spcBef>
              <a:spcAft>
                <a:spcPts val="0"/>
              </a:spcAft>
              <a:buSzPts val="1800"/>
              <a:buChar char="■"/>
            </a:pPr>
            <a:r>
              <a:rPr lang="en" sz="1800"/>
              <a:t>PDF</a:t>
            </a:r>
            <a:endParaRPr sz="1800"/>
          </a:p>
          <a:p>
            <a:pPr indent="-342900" lvl="2" marL="1371600" rtl="0" algn="l">
              <a:spcBef>
                <a:spcPts val="0"/>
              </a:spcBef>
              <a:spcAft>
                <a:spcPts val="0"/>
              </a:spcAft>
              <a:buSzPts val="1800"/>
              <a:buChar char="■"/>
            </a:pPr>
            <a:r>
              <a:rPr lang="en" sz="1800"/>
              <a:t>HTML</a:t>
            </a:r>
            <a:endParaRPr sz="1800"/>
          </a:p>
          <a:p>
            <a:pPr indent="-342900" lvl="2" marL="1371600" rtl="0" algn="l">
              <a:spcBef>
                <a:spcPts val="0"/>
              </a:spcBef>
              <a:spcAft>
                <a:spcPts val="0"/>
              </a:spcAft>
              <a:buSzPts val="1800"/>
              <a:buChar char="■"/>
            </a:pPr>
            <a:r>
              <a:rPr lang="en" sz="1800"/>
              <a:t>JSON</a:t>
            </a:r>
            <a:endParaRPr sz="1800"/>
          </a:p>
          <a:p>
            <a:pPr indent="-342900" lvl="2" marL="1371600" rtl="0" algn="l">
              <a:spcBef>
                <a:spcPts val="0"/>
              </a:spcBef>
              <a:spcAft>
                <a:spcPts val="0"/>
              </a:spcAft>
              <a:buSzPts val="1800"/>
              <a:buChar char="■"/>
            </a:pPr>
            <a:r>
              <a:rPr lang="en" sz="1800"/>
              <a:t>Word, Powerpoint….</a:t>
            </a:r>
            <a:endParaRPr sz="1800"/>
          </a:p>
          <a:p>
            <a:pPr indent="-342900" lvl="0" marL="457200" rtl="0" algn="l">
              <a:spcBef>
                <a:spcPts val="0"/>
              </a:spcBef>
              <a:spcAft>
                <a:spcPts val="0"/>
              </a:spcAft>
              <a:buSzPts val="1800"/>
              <a:buChar char="●"/>
            </a:pPr>
            <a:r>
              <a:rPr lang="en" sz="1800"/>
              <a:t>Returns a list of document objects</a:t>
            </a:r>
            <a:endParaRPr sz="18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8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CSV</a:t>
            </a:r>
            <a:endParaRPr/>
          </a:p>
        </p:txBody>
      </p:sp>
      <p:pic>
        <p:nvPicPr>
          <p:cNvPr id="1269" name="Google Shape;1269;p187"/>
          <p:cNvPicPr preferRelativeResize="0"/>
          <p:nvPr/>
        </p:nvPicPr>
        <p:blipFill>
          <a:blip r:embed="rId3">
            <a:alphaModFix/>
          </a:blip>
          <a:stretch>
            <a:fillRect/>
          </a:stretch>
        </p:blipFill>
        <p:spPr>
          <a:xfrm>
            <a:off x="152400" y="810825"/>
            <a:ext cx="8523206" cy="418027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8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HTML</a:t>
            </a:r>
            <a:endParaRPr/>
          </a:p>
        </p:txBody>
      </p:sp>
      <p:pic>
        <p:nvPicPr>
          <p:cNvPr id="1275" name="Google Shape;1275;p188"/>
          <p:cNvPicPr preferRelativeResize="0"/>
          <p:nvPr/>
        </p:nvPicPr>
        <p:blipFill>
          <a:blip r:embed="rId3">
            <a:alphaModFix/>
          </a:blip>
          <a:stretch>
            <a:fillRect/>
          </a:stretch>
        </p:blipFill>
        <p:spPr>
          <a:xfrm>
            <a:off x="152400" y="810825"/>
            <a:ext cx="8839202" cy="2234084"/>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8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URL</a:t>
            </a:r>
            <a:endParaRPr/>
          </a:p>
        </p:txBody>
      </p:sp>
      <p:pic>
        <p:nvPicPr>
          <p:cNvPr id="1281" name="Google Shape;1281;p189"/>
          <p:cNvPicPr preferRelativeResize="0"/>
          <p:nvPr/>
        </p:nvPicPr>
        <p:blipFill>
          <a:blip r:embed="rId3">
            <a:alphaModFix/>
          </a:blip>
          <a:stretch>
            <a:fillRect/>
          </a:stretch>
        </p:blipFill>
        <p:spPr>
          <a:xfrm>
            <a:off x="152400" y="1097025"/>
            <a:ext cx="8839201" cy="165814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9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PDF</a:t>
            </a:r>
            <a:endParaRPr/>
          </a:p>
        </p:txBody>
      </p:sp>
      <p:pic>
        <p:nvPicPr>
          <p:cNvPr id="1287" name="Google Shape;1287;p190"/>
          <p:cNvPicPr preferRelativeResize="0"/>
          <p:nvPr/>
        </p:nvPicPr>
        <p:blipFill>
          <a:blip r:embed="rId3">
            <a:alphaModFix/>
          </a:blip>
          <a:stretch>
            <a:fillRect/>
          </a:stretch>
        </p:blipFill>
        <p:spPr>
          <a:xfrm>
            <a:off x="223950" y="1621700"/>
            <a:ext cx="8839200" cy="1198536"/>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91"/>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Document Splitting</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9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Recursive Splitting for Simple Text </a:t>
            </a:r>
            <a:endParaRPr/>
          </a:p>
        </p:txBody>
      </p:sp>
      <p:pic>
        <p:nvPicPr>
          <p:cNvPr id="1298" name="Google Shape;1298;p192"/>
          <p:cNvPicPr preferRelativeResize="0"/>
          <p:nvPr/>
        </p:nvPicPr>
        <p:blipFill>
          <a:blip r:embed="rId3">
            <a:alphaModFix/>
          </a:blip>
          <a:stretch>
            <a:fillRect/>
          </a:stretch>
        </p:blipFill>
        <p:spPr>
          <a:xfrm>
            <a:off x="152400" y="810825"/>
            <a:ext cx="8743478" cy="41802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Popular LLM </a:t>
            </a:r>
            <a:endParaRPr/>
          </a:p>
        </p:txBody>
      </p:sp>
      <p:sp>
        <p:nvSpPr>
          <p:cNvPr id="184" name="Google Shape;184;p31"/>
          <p:cNvSpPr txBox="1"/>
          <p:nvPr>
            <p:ph idx="1" type="body"/>
          </p:nvPr>
        </p:nvSpPr>
        <p:spPr>
          <a:xfrm>
            <a:off x="250200" y="818825"/>
            <a:ext cx="8643600" cy="3951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hlinkClick r:id="rId3"/>
              </a:rPr>
              <a:t>OpenAI ChatGPT</a:t>
            </a:r>
            <a:endParaRPr/>
          </a:p>
          <a:p>
            <a:pPr indent="-381000" lvl="0" marL="457200" rtl="0" algn="l">
              <a:spcBef>
                <a:spcPts val="0"/>
              </a:spcBef>
              <a:spcAft>
                <a:spcPts val="0"/>
              </a:spcAft>
              <a:buSzPts val="2400"/>
              <a:buChar char="●"/>
            </a:pPr>
            <a:r>
              <a:rPr lang="en" u="sng">
                <a:solidFill>
                  <a:schemeClr val="hlink"/>
                </a:solidFill>
                <a:hlinkClick r:id="rId4"/>
              </a:rPr>
              <a:t>Google Germini</a:t>
            </a:r>
            <a:endParaRPr/>
          </a:p>
          <a:p>
            <a:pPr indent="-381000" lvl="0" marL="457200" rtl="0" algn="l">
              <a:spcBef>
                <a:spcPts val="0"/>
              </a:spcBef>
              <a:spcAft>
                <a:spcPts val="0"/>
              </a:spcAft>
              <a:buSzPts val="2400"/>
              <a:buChar char="●"/>
            </a:pPr>
            <a:r>
              <a:rPr lang="en" u="sng">
                <a:solidFill>
                  <a:schemeClr val="hlink"/>
                </a:solidFill>
                <a:hlinkClick r:id="rId5"/>
              </a:rPr>
              <a:t>Anthropic Claude</a:t>
            </a:r>
            <a:endParaRPr/>
          </a:p>
          <a:p>
            <a:pPr indent="-381000" lvl="0" marL="457200" rtl="0" algn="l">
              <a:spcBef>
                <a:spcPts val="0"/>
              </a:spcBef>
              <a:spcAft>
                <a:spcPts val="0"/>
              </a:spcAft>
              <a:buSzPts val="2400"/>
              <a:buChar char="●"/>
            </a:pPr>
            <a:r>
              <a:rPr lang="en" u="sng">
                <a:solidFill>
                  <a:schemeClr val="hlink"/>
                </a:solidFill>
                <a:hlinkClick r:id="rId6"/>
              </a:rPr>
              <a:t>Perplexity</a:t>
            </a:r>
            <a:endParaRPr/>
          </a:p>
          <a:p>
            <a:pPr indent="-381000" lvl="0" marL="457200" rtl="0" algn="l">
              <a:spcBef>
                <a:spcPts val="0"/>
              </a:spcBef>
              <a:spcAft>
                <a:spcPts val="0"/>
              </a:spcAft>
              <a:buSzPts val="2400"/>
              <a:buChar char="●"/>
            </a:pPr>
            <a:r>
              <a:rPr lang="en" u="sng">
                <a:solidFill>
                  <a:schemeClr val="hlink"/>
                </a:solidFill>
                <a:hlinkClick r:id="rId7"/>
              </a:rPr>
              <a:t>Meta LLAMa</a:t>
            </a:r>
            <a:endParaRPr/>
          </a:p>
          <a:p>
            <a:pPr indent="-381000" lvl="0" marL="457200" rtl="0" algn="l">
              <a:spcBef>
                <a:spcPts val="0"/>
              </a:spcBef>
              <a:spcAft>
                <a:spcPts val="0"/>
              </a:spcAft>
              <a:buSzPts val="2400"/>
              <a:buChar char="●"/>
            </a:pPr>
            <a:r>
              <a:rPr lang="en" u="sng">
                <a:solidFill>
                  <a:schemeClr val="hlink"/>
                </a:solidFill>
                <a:hlinkClick r:id="rId8"/>
              </a:rPr>
              <a:t>Mistral</a:t>
            </a:r>
            <a:endParaRPr/>
          </a:p>
        </p:txBody>
      </p:sp>
      <p:pic>
        <p:nvPicPr>
          <p:cNvPr id="185" name="Google Shape;185;p31"/>
          <p:cNvPicPr preferRelativeResize="0"/>
          <p:nvPr/>
        </p:nvPicPr>
        <p:blipFill>
          <a:blip r:embed="rId9">
            <a:alphaModFix/>
          </a:blip>
          <a:stretch>
            <a:fillRect/>
          </a:stretch>
        </p:blipFill>
        <p:spPr>
          <a:xfrm>
            <a:off x="4193422" y="882397"/>
            <a:ext cx="1545925" cy="1545950"/>
          </a:xfrm>
          <a:prstGeom prst="rect">
            <a:avLst/>
          </a:prstGeom>
          <a:noFill/>
          <a:ln>
            <a:noFill/>
          </a:ln>
        </p:spPr>
      </p:pic>
      <p:pic>
        <p:nvPicPr>
          <p:cNvPr id="186" name="Google Shape;186;p31"/>
          <p:cNvPicPr preferRelativeResize="0"/>
          <p:nvPr/>
        </p:nvPicPr>
        <p:blipFill>
          <a:blip r:embed="rId10">
            <a:alphaModFix/>
          </a:blip>
          <a:stretch>
            <a:fillRect/>
          </a:stretch>
        </p:blipFill>
        <p:spPr>
          <a:xfrm>
            <a:off x="5911950" y="602425"/>
            <a:ext cx="2678242" cy="2008676"/>
          </a:xfrm>
          <a:prstGeom prst="rect">
            <a:avLst/>
          </a:prstGeom>
          <a:noFill/>
          <a:ln>
            <a:noFill/>
          </a:ln>
        </p:spPr>
      </p:pic>
      <p:pic>
        <p:nvPicPr>
          <p:cNvPr id="187" name="Google Shape;187;p31"/>
          <p:cNvPicPr preferRelativeResize="0"/>
          <p:nvPr/>
        </p:nvPicPr>
        <p:blipFill>
          <a:blip r:embed="rId11">
            <a:alphaModFix/>
          </a:blip>
          <a:stretch>
            <a:fillRect/>
          </a:stretch>
        </p:blipFill>
        <p:spPr>
          <a:xfrm>
            <a:off x="4271050" y="2779453"/>
            <a:ext cx="1545925" cy="1545947"/>
          </a:xfrm>
          <a:prstGeom prst="rect">
            <a:avLst/>
          </a:prstGeom>
          <a:noFill/>
          <a:ln>
            <a:noFill/>
          </a:ln>
        </p:spPr>
      </p:pic>
      <p:pic>
        <p:nvPicPr>
          <p:cNvPr id="188" name="Google Shape;188;p31"/>
          <p:cNvPicPr preferRelativeResize="0"/>
          <p:nvPr/>
        </p:nvPicPr>
        <p:blipFill>
          <a:blip r:embed="rId12">
            <a:alphaModFix/>
          </a:blip>
          <a:stretch>
            <a:fillRect/>
          </a:stretch>
        </p:blipFill>
        <p:spPr>
          <a:xfrm>
            <a:off x="589625" y="3257876"/>
            <a:ext cx="2930237" cy="1647824"/>
          </a:xfrm>
          <a:prstGeom prst="rect">
            <a:avLst/>
          </a:prstGeom>
          <a:noFill/>
          <a:ln>
            <a:noFill/>
          </a:ln>
        </p:spPr>
      </p:pic>
      <p:pic>
        <p:nvPicPr>
          <p:cNvPr id="189" name="Google Shape;189;p31"/>
          <p:cNvPicPr preferRelativeResize="0"/>
          <p:nvPr/>
        </p:nvPicPr>
        <p:blipFill>
          <a:blip r:embed="rId13">
            <a:alphaModFix/>
          </a:blip>
          <a:stretch>
            <a:fillRect/>
          </a:stretch>
        </p:blipFill>
        <p:spPr>
          <a:xfrm>
            <a:off x="6024488" y="2733202"/>
            <a:ext cx="2930226" cy="705086"/>
          </a:xfrm>
          <a:prstGeom prst="rect">
            <a:avLst/>
          </a:prstGeom>
          <a:noFill/>
          <a:ln>
            <a:noFill/>
          </a:ln>
        </p:spPr>
      </p:pic>
      <p:pic>
        <p:nvPicPr>
          <p:cNvPr id="190" name="Google Shape;190;p31"/>
          <p:cNvPicPr preferRelativeResize="0"/>
          <p:nvPr/>
        </p:nvPicPr>
        <p:blipFill>
          <a:blip r:embed="rId14">
            <a:alphaModFix/>
          </a:blip>
          <a:stretch>
            <a:fillRect/>
          </a:stretch>
        </p:blipFill>
        <p:spPr>
          <a:xfrm>
            <a:off x="6750900" y="3438301"/>
            <a:ext cx="1768275" cy="16091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9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Recursive Splitting for Multiple Files</a:t>
            </a:r>
            <a:endParaRPr/>
          </a:p>
        </p:txBody>
      </p:sp>
      <p:pic>
        <p:nvPicPr>
          <p:cNvPr id="1304" name="Google Shape;1304;p193"/>
          <p:cNvPicPr preferRelativeResize="0"/>
          <p:nvPr/>
        </p:nvPicPr>
        <p:blipFill>
          <a:blip r:embed="rId3">
            <a:alphaModFix/>
          </a:blip>
          <a:stretch>
            <a:fillRect/>
          </a:stretch>
        </p:blipFill>
        <p:spPr>
          <a:xfrm>
            <a:off x="1567450" y="810825"/>
            <a:ext cx="6279231" cy="41802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9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Document Embedding</a:t>
            </a:r>
            <a:endParaRPr/>
          </a:p>
        </p:txBody>
      </p:sp>
      <p:pic>
        <p:nvPicPr>
          <p:cNvPr id="1310" name="Google Shape;1310;p194"/>
          <p:cNvPicPr preferRelativeResize="0"/>
          <p:nvPr/>
        </p:nvPicPr>
        <p:blipFill>
          <a:blip r:embed="rId3">
            <a:alphaModFix/>
          </a:blip>
          <a:stretch>
            <a:fillRect/>
          </a:stretch>
        </p:blipFill>
        <p:spPr>
          <a:xfrm>
            <a:off x="152400" y="810825"/>
            <a:ext cx="8839202" cy="1720381"/>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95"/>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Storage:</a:t>
            </a:r>
            <a:endParaRPr/>
          </a:p>
          <a:p>
            <a:pPr indent="0" lvl="0" marL="0" rtl="0" algn="ctr">
              <a:spcBef>
                <a:spcPts val="0"/>
              </a:spcBef>
              <a:spcAft>
                <a:spcPts val="0"/>
              </a:spcAft>
              <a:buNone/>
            </a:pPr>
            <a:r>
              <a:rPr lang="en"/>
              <a:t>Text Embedding and Vector Store</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9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Embedding</a:t>
            </a:r>
            <a:endParaRPr/>
          </a:p>
        </p:txBody>
      </p:sp>
      <p:pic>
        <p:nvPicPr>
          <p:cNvPr id="1321" name="Google Shape;1321;p196"/>
          <p:cNvPicPr preferRelativeResize="0"/>
          <p:nvPr/>
        </p:nvPicPr>
        <p:blipFill>
          <a:blip r:embed="rId3">
            <a:alphaModFix/>
          </a:blip>
          <a:stretch>
            <a:fillRect/>
          </a:stretch>
        </p:blipFill>
        <p:spPr>
          <a:xfrm>
            <a:off x="152400" y="993675"/>
            <a:ext cx="8839199" cy="402050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9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Embedding</a:t>
            </a:r>
            <a:endParaRPr/>
          </a:p>
        </p:txBody>
      </p:sp>
      <p:pic>
        <p:nvPicPr>
          <p:cNvPr id="1327" name="Google Shape;1327;p197"/>
          <p:cNvPicPr preferRelativeResize="0"/>
          <p:nvPr/>
        </p:nvPicPr>
        <p:blipFill>
          <a:blip r:embed="rId3">
            <a:alphaModFix/>
          </a:blip>
          <a:stretch>
            <a:fillRect/>
          </a:stretch>
        </p:blipFill>
        <p:spPr>
          <a:xfrm>
            <a:off x="152400" y="810825"/>
            <a:ext cx="8839199" cy="357424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9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Embedding</a:t>
            </a:r>
            <a:endParaRPr/>
          </a:p>
        </p:txBody>
      </p:sp>
      <p:pic>
        <p:nvPicPr>
          <p:cNvPr id="1333" name="Google Shape;1333;p198"/>
          <p:cNvPicPr preferRelativeResize="0"/>
          <p:nvPr/>
        </p:nvPicPr>
        <p:blipFill>
          <a:blip r:embed="rId3">
            <a:alphaModFix/>
          </a:blip>
          <a:stretch>
            <a:fillRect/>
          </a:stretch>
        </p:blipFill>
        <p:spPr>
          <a:xfrm>
            <a:off x="1511613" y="649225"/>
            <a:ext cx="6120781" cy="4265999"/>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9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Vector Database</a:t>
            </a:r>
            <a:endParaRPr/>
          </a:p>
        </p:txBody>
      </p:sp>
      <p:pic>
        <p:nvPicPr>
          <p:cNvPr id="1339" name="Google Shape;1339;p199"/>
          <p:cNvPicPr preferRelativeResize="0"/>
          <p:nvPr/>
        </p:nvPicPr>
        <p:blipFill>
          <a:blip r:embed="rId3">
            <a:alphaModFix/>
          </a:blip>
          <a:stretch>
            <a:fillRect/>
          </a:stretch>
        </p:blipFill>
        <p:spPr>
          <a:xfrm>
            <a:off x="152400" y="810825"/>
            <a:ext cx="8839200" cy="3910578"/>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20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Vector Stores</a:t>
            </a:r>
            <a:endParaRPr/>
          </a:p>
        </p:txBody>
      </p:sp>
      <p:sp>
        <p:nvSpPr>
          <p:cNvPr id="1345" name="Google Shape;1345;p200"/>
          <p:cNvSpPr txBox="1"/>
          <p:nvPr>
            <p:ph idx="1" type="body"/>
          </p:nvPr>
        </p:nvSpPr>
        <p:spPr>
          <a:xfrm>
            <a:off x="250200" y="658425"/>
            <a:ext cx="8643600" cy="4192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u="sng">
                <a:solidFill>
                  <a:schemeClr val="hlink"/>
                </a:solidFill>
                <a:hlinkClick r:id="rId3"/>
              </a:rPr>
              <a:t>Chroma</a:t>
            </a:r>
            <a:endParaRPr sz="2200"/>
          </a:p>
          <a:p>
            <a:pPr indent="-368300" lvl="0" marL="457200" rtl="0" algn="l">
              <a:spcBef>
                <a:spcPts val="0"/>
              </a:spcBef>
              <a:spcAft>
                <a:spcPts val="0"/>
              </a:spcAft>
              <a:buSzPts val="2200"/>
              <a:buChar char="●"/>
            </a:pPr>
            <a:r>
              <a:rPr lang="en" sz="2200" u="sng">
                <a:solidFill>
                  <a:schemeClr val="hlink"/>
                </a:solidFill>
                <a:hlinkClick r:id="rId4"/>
              </a:rPr>
              <a:t>FAISS</a:t>
            </a:r>
            <a:endParaRPr sz="2200"/>
          </a:p>
          <a:p>
            <a:pPr indent="-368300" lvl="0" marL="457200" rtl="0" algn="l">
              <a:spcBef>
                <a:spcPts val="0"/>
              </a:spcBef>
              <a:spcAft>
                <a:spcPts val="0"/>
              </a:spcAft>
              <a:buSzPts val="2200"/>
              <a:buChar char="●"/>
            </a:pPr>
            <a:r>
              <a:rPr lang="en" sz="2200" u="sng">
                <a:solidFill>
                  <a:schemeClr val="accent5"/>
                </a:solidFill>
                <a:hlinkClick r:id="rId5">
                  <a:extLst>
                    <a:ext uri="{A12FA001-AC4F-418D-AE19-62706E023703}">
                      <ahyp:hlinkClr val="tx"/>
                    </a:ext>
                  </a:extLst>
                </a:hlinkClick>
              </a:rPr>
              <a:t>Milvus</a:t>
            </a:r>
            <a:endParaRPr sz="2200"/>
          </a:p>
          <a:p>
            <a:pPr indent="-368300" lvl="0" marL="457200" rtl="0" algn="l">
              <a:spcBef>
                <a:spcPts val="0"/>
              </a:spcBef>
              <a:spcAft>
                <a:spcPts val="0"/>
              </a:spcAft>
              <a:buSzPts val="2200"/>
              <a:buChar char="●"/>
            </a:pPr>
            <a:r>
              <a:rPr lang="en" sz="2200" u="sng">
                <a:solidFill>
                  <a:schemeClr val="hlink"/>
                </a:solidFill>
                <a:hlinkClick r:id="rId6"/>
              </a:rPr>
              <a:t>Pinecone</a:t>
            </a:r>
            <a:br>
              <a:rPr lang="en" sz="2200"/>
            </a:br>
            <a:endParaRPr sz="2200"/>
          </a:p>
          <a:p>
            <a:pPr indent="0" lvl="0" marL="0" rtl="0" algn="l">
              <a:spcBef>
                <a:spcPts val="0"/>
              </a:spcBef>
              <a:spcAft>
                <a:spcPts val="0"/>
              </a:spcAft>
              <a:buNone/>
            </a:pPr>
            <a:r>
              <a:t/>
            </a:r>
            <a:endParaRPr sz="22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20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Chroma</a:t>
            </a:r>
            <a:endParaRPr/>
          </a:p>
        </p:txBody>
      </p:sp>
      <p:pic>
        <p:nvPicPr>
          <p:cNvPr id="1351" name="Google Shape;1351;p201"/>
          <p:cNvPicPr preferRelativeResize="0"/>
          <p:nvPr/>
        </p:nvPicPr>
        <p:blipFill>
          <a:blip r:embed="rId3">
            <a:alphaModFix/>
          </a:blip>
          <a:stretch>
            <a:fillRect/>
          </a:stretch>
        </p:blipFill>
        <p:spPr>
          <a:xfrm>
            <a:off x="152400" y="810825"/>
            <a:ext cx="8839200" cy="246384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0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Upload Data to Chroma</a:t>
            </a:r>
            <a:endParaRPr/>
          </a:p>
        </p:txBody>
      </p:sp>
      <p:pic>
        <p:nvPicPr>
          <p:cNvPr id="1357" name="Google Shape;1357;p202"/>
          <p:cNvPicPr preferRelativeResize="0"/>
          <p:nvPr/>
        </p:nvPicPr>
        <p:blipFill>
          <a:blip r:embed="rId3">
            <a:alphaModFix/>
          </a:blip>
          <a:stretch>
            <a:fillRect/>
          </a:stretch>
        </p:blipFill>
        <p:spPr>
          <a:xfrm>
            <a:off x="774238" y="794875"/>
            <a:ext cx="7595533" cy="4180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 of GAI in Finance </a:t>
            </a:r>
            <a:endParaRPr/>
          </a:p>
        </p:txBody>
      </p:sp>
      <p:sp>
        <p:nvSpPr>
          <p:cNvPr id="196" name="Google Shape;196;p32"/>
          <p:cNvSpPr txBox="1"/>
          <p:nvPr>
            <p:ph idx="1" type="body"/>
          </p:nvPr>
        </p:nvSpPr>
        <p:spPr>
          <a:xfrm>
            <a:off x="250200" y="722275"/>
            <a:ext cx="4821900" cy="4103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Automated Financial Reporting</a:t>
            </a:r>
            <a:endParaRPr sz="2000"/>
          </a:p>
          <a:p>
            <a:pPr indent="-355600" lvl="0" marL="457200" rtl="0" algn="l">
              <a:spcBef>
                <a:spcPts val="0"/>
              </a:spcBef>
              <a:spcAft>
                <a:spcPts val="0"/>
              </a:spcAft>
              <a:buSzPts val="2000"/>
              <a:buChar char="●"/>
            </a:pPr>
            <a:r>
              <a:rPr lang="en" sz="2000"/>
              <a:t>Risk Assessment and Analysis</a:t>
            </a:r>
            <a:endParaRPr sz="2000"/>
          </a:p>
          <a:p>
            <a:pPr indent="-355600" lvl="0" marL="457200" rtl="0" algn="l">
              <a:spcBef>
                <a:spcPts val="0"/>
              </a:spcBef>
              <a:spcAft>
                <a:spcPts val="0"/>
              </a:spcAft>
              <a:buSzPts val="2000"/>
              <a:buChar char="●"/>
            </a:pPr>
            <a:r>
              <a:rPr lang="en" sz="2000"/>
              <a:t>Algorithmic Trading Strategies</a:t>
            </a:r>
            <a:endParaRPr sz="2000"/>
          </a:p>
          <a:p>
            <a:pPr indent="-355600" lvl="0" marL="457200" rtl="0" algn="l">
              <a:spcBef>
                <a:spcPts val="0"/>
              </a:spcBef>
              <a:spcAft>
                <a:spcPts val="0"/>
              </a:spcAft>
              <a:buSzPts val="2000"/>
              <a:buChar char="●"/>
            </a:pPr>
            <a:r>
              <a:rPr lang="en" sz="2000"/>
              <a:t>Fraud Detection and Prevention</a:t>
            </a:r>
            <a:endParaRPr sz="2000"/>
          </a:p>
          <a:p>
            <a:pPr indent="-355600" lvl="0" marL="457200" rtl="0" algn="l">
              <a:spcBef>
                <a:spcPts val="0"/>
              </a:spcBef>
              <a:spcAft>
                <a:spcPts val="0"/>
              </a:spcAft>
              <a:buSzPts val="2000"/>
              <a:buChar char="●"/>
            </a:pPr>
            <a:r>
              <a:rPr lang="en" sz="2000"/>
              <a:t>Customer Service Chatbots</a:t>
            </a:r>
            <a:endParaRPr sz="2000"/>
          </a:p>
          <a:p>
            <a:pPr indent="-355600" lvl="0" marL="457200" rtl="0" algn="l">
              <a:spcBef>
                <a:spcPts val="0"/>
              </a:spcBef>
              <a:spcAft>
                <a:spcPts val="0"/>
              </a:spcAft>
              <a:buSzPts val="2000"/>
              <a:buChar char="●"/>
            </a:pPr>
            <a:r>
              <a:rPr lang="en" sz="2000"/>
              <a:t>Personalized Financial Advice</a:t>
            </a:r>
            <a:endParaRPr sz="2000"/>
          </a:p>
          <a:p>
            <a:pPr indent="-355600" lvl="0" marL="457200" rtl="0" algn="l">
              <a:spcBef>
                <a:spcPts val="0"/>
              </a:spcBef>
              <a:spcAft>
                <a:spcPts val="0"/>
              </a:spcAft>
              <a:buSzPts val="2000"/>
              <a:buChar char="●"/>
            </a:pPr>
            <a:r>
              <a:rPr lang="en" sz="2000"/>
              <a:t>Credit Scoring and Lending Analysis</a:t>
            </a:r>
            <a:endParaRPr sz="2000"/>
          </a:p>
          <a:p>
            <a:pPr indent="-355600" lvl="0" marL="457200" rtl="0" algn="l">
              <a:spcBef>
                <a:spcPts val="0"/>
              </a:spcBef>
              <a:spcAft>
                <a:spcPts val="0"/>
              </a:spcAft>
              <a:buSzPts val="2000"/>
              <a:buChar char="●"/>
            </a:pPr>
            <a:r>
              <a:rPr lang="en" sz="2000"/>
              <a:t>Regulatory Compliance and Monitoring</a:t>
            </a:r>
            <a:endParaRPr sz="2000"/>
          </a:p>
          <a:p>
            <a:pPr indent="-355600" lvl="0" marL="457200" rtl="0" algn="l">
              <a:spcBef>
                <a:spcPts val="0"/>
              </a:spcBef>
              <a:spcAft>
                <a:spcPts val="0"/>
              </a:spcAft>
              <a:buSzPts val="2000"/>
              <a:buChar char="●"/>
            </a:pPr>
            <a:r>
              <a:rPr lang="en" sz="2000"/>
              <a:t>Market Sentiment Analysis</a:t>
            </a:r>
            <a:endParaRPr sz="2000"/>
          </a:p>
          <a:p>
            <a:pPr indent="-355600" lvl="0" marL="457200" rtl="0" algn="l">
              <a:spcBef>
                <a:spcPts val="0"/>
              </a:spcBef>
              <a:spcAft>
                <a:spcPts val="0"/>
              </a:spcAft>
              <a:buSzPts val="2000"/>
              <a:buChar char="●"/>
            </a:pPr>
            <a:r>
              <a:rPr lang="en" sz="2000"/>
              <a:t>Contract Review and Analysis</a:t>
            </a:r>
            <a:endParaRPr sz="20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197" name="Google Shape;197;p32"/>
          <p:cNvPicPr preferRelativeResize="0"/>
          <p:nvPr/>
        </p:nvPicPr>
        <p:blipFill>
          <a:blip r:embed="rId3">
            <a:alphaModFix/>
          </a:blip>
          <a:stretch>
            <a:fillRect/>
          </a:stretch>
        </p:blipFill>
        <p:spPr>
          <a:xfrm>
            <a:off x="5224500" y="810825"/>
            <a:ext cx="3767100" cy="3837419"/>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0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Activity: Text Embedding and Vector Store</a:t>
            </a:r>
            <a:endParaRPr sz="3200"/>
          </a:p>
        </p:txBody>
      </p:sp>
      <p:pic>
        <p:nvPicPr>
          <p:cNvPr id="1363" name="Google Shape;1363;p203"/>
          <p:cNvPicPr preferRelativeResize="0"/>
          <p:nvPr/>
        </p:nvPicPr>
        <p:blipFill>
          <a:blip r:embed="rId3">
            <a:alphaModFix/>
          </a:blip>
          <a:stretch>
            <a:fillRect/>
          </a:stretch>
        </p:blipFill>
        <p:spPr>
          <a:xfrm>
            <a:off x="152400" y="810825"/>
            <a:ext cx="8839202" cy="263843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20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Vector DBs + Semantic Search </a:t>
            </a:r>
            <a:endParaRPr/>
          </a:p>
        </p:txBody>
      </p:sp>
      <p:pic>
        <p:nvPicPr>
          <p:cNvPr id="1369" name="Google Shape;1369;p204"/>
          <p:cNvPicPr preferRelativeResize="0"/>
          <p:nvPr/>
        </p:nvPicPr>
        <p:blipFill>
          <a:blip r:embed="rId3">
            <a:alphaModFix/>
          </a:blip>
          <a:stretch>
            <a:fillRect/>
          </a:stretch>
        </p:blipFill>
        <p:spPr>
          <a:xfrm>
            <a:off x="152400" y="1001625"/>
            <a:ext cx="8839204" cy="364703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Semantic Search</a:t>
            </a:r>
            <a:endParaRPr/>
          </a:p>
        </p:txBody>
      </p:sp>
      <p:pic>
        <p:nvPicPr>
          <p:cNvPr id="1375" name="Google Shape;1375;p205"/>
          <p:cNvPicPr preferRelativeResize="0"/>
          <p:nvPr/>
        </p:nvPicPr>
        <p:blipFill>
          <a:blip r:embed="rId3">
            <a:alphaModFix/>
          </a:blip>
          <a:stretch>
            <a:fillRect/>
          </a:stretch>
        </p:blipFill>
        <p:spPr>
          <a:xfrm>
            <a:off x="2052400" y="779025"/>
            <a:ext cx="4634830" cy="4180276"/>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0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Semantic Search</a:t>
            </a:r>
            <a:endParaRPr/>
          </a:p>
        </p:txBody>
      </p:sp>
      <p:pic>
        <p:nvPicPr>
          <p:cNvPr id="1381" name="Google Shape;1381;p206"/>
          <p:cNvPicPr preferRelativeResize="0"/>
          <p:nvPr/>
        </p:nvPicPr>
        <p:blipFill>
          <a:blip r:embed="rId3">
            <a:alphaModFix/>
          </a:blip>
          <a:stretch>
            <a:fillRect/>
          </a:stretch>
        </p:blipFill>
        <p:spPr>
          <a:xfrm>
            <a:off x="152400" y="810825"/>
            <a:ext cx="8839200" cy="2672526"/>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0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Simple Similarity Search</a:t>
            </a:r>
            <a:endParaRPr/>
          </a:p>
        </p:txBody>
      </p:sp>
      <p:pic>
        <p:nvPicPr>
          <p:cNvPr id="1387" name="Google Shape;1387;p207"/>
          <p:cNvPicPr preferRelativeResize="0"/>
          <p:nvPr/>
        </p:nvPicPr>
        <p:blipFill>
          <a:blip r:embed="rId3">
            <a:alphaModFix/>
          </a:blip>
          <a:stretch>
            <a:fillRect/>
          </a:stretch>
        </p:blipFill>
        <p:spPr>
          <a:xfrm>
            <a:off x="152400" y="810825"/>
            <a:ext cx="8839204" cy="285720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0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Maximum Marginal Relevance (MMR)</a:t>
            </a:r>
            <a:endParaRPr/>
          </a:p>
        </p:txBody>
      </p:sp>
      <p:pic>
        <p:nvPicPr>
          <p:cNvPr id="1393" name="Google Shape;1393;p208"/>
          <p:cNvPicPr preferRelativeResize="0"/>
          <p:nvPr/>
        </p:nvPicPr>
        <p:blipFill>
          <a:blip r:embed="rId3">
            <a:alphaModFix/>
          </a:blip>
          <a:stretch>
            <a:fillRect/>
          </a:stretch>
        </p:blipFill>
        <p:spPr>
          <a:xfrm>
            <a:off x="1432300" y="779025"/>
            <a:ext cx="6896124" cy="4180276"/>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09"/>
          <p:cNvSpPr txBox="1"/>
          <p:nvPr>
            <p:ph type="title"/>
          </p:nvPr>
        </p:nvSpPr>
        <p:spPr>
          <a:xfrm>
            <a:off x="0" y="85725"/>
            <a:ext cx="9070800" cy="7332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Similarity Search vs MMR </a:t>
            </a:r>
            <a:endParaRPr/>
          </a:p>
          <a:p>
            <a:pPr indent="0" lvl="0" marL="0" rtl="0" algn="ctr">
              <a:lnSpc>
                <a:spcPct val="80000"/>
              </a:lnSpc>
              <a:spcBef>
                <a:spcPts val="0"/>
              </a:spcBef>
              <a:spcAft>
                <a:spcPts val="0"/>
              </a:spcAft>
              <a:buNone/>
            </a:pPr>
            <a:r>
              <a:t/>
            </a:r>
            <a:endParaRPr/>
          </a:p>
        </p:txBody>
      </p:sp>
      <p:pic>
        <p:nvPicPr>
          <p:cNvPr id="1399" name="Google Shape;1399;p209"/>
          <p:cNvPicPr preferRelativeResize="0"/>
          <p:nvPr/>
        </p:nvPicPr>
        <p:blipFill>
          <a:blip r:embed="rId3">
            <a:alphaModFix/>
          </a:blip>
          <a:stretch>
            <a:fillRect/>
          </a:stretch>
        </p:blipFill>
        <p:spPr>
          <a:xfrm>
            <a:off x="2079863" y="682275"/>
            <a:ext cx="4911077" cy="4364077"/>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1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MMR Search</a:t>
            </a:r>
            <a:endParaRPr/>
          </a:p>
        </p:txBody>
      </p:sp>
      <p:pic>
        <p:nvPicPr>
          <p:cNvPr id="1405" name="Google Shape;1405;p210"/>
          <p:cNvPicPr preferRelativeResize="0"/>
          <p:nvPr/>
        </p:nvPicPr>
        <p:blipFill>
          <a:blip r:embed="rId3">
            <a:alphaModFix/>
          </a:blip>
          <a:stretch>
            <a:fillRect/>
          </a:stretch>
        </p:blipFill>
        <p:spPr>
          <a:xfrm>
            <a:off x="152400" y="810825"/>
            <a:ext cx="8839204" cy="1135113"/>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11"/>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Retrieval</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1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Retrieval</a:t>
            </a:r>
            <a:endParaRPr/>
          </a:p>
        </p:txBody>
      </p:sp>
      <p:pic>
        <p:nvPicPr>
          <p:cNvPr id="1416" name="Google Shape;1416;p212"/>
          <p:cNvPicPr preferRelativeResize="0"/>
          <p:nvPr/>
        </p:nvPicPr>
        <p:blipFill>
          <a:blip r:embed="rId3">
            <a:alphaModFix/>
          </a:blip>
          <a:stretch>
            <a:fillRect/>
          </a:stretch>
        </p:blipFill>
        <p:spPr>
          <a:xfrm>
            <a:off x="152400" y="810825"/>
            <a:ext cx="8839201" cy="3651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75" name="Google Shape;75;p15"/>
          <p:cNvPicPr preferRelativeResize="0"/>
          <p:nvPr/>
        </p:nvPicPr>
        <p:blipFill>
          <a:blip r:embed="rId3">
            <a:alphaModFix/>
          </a:blip>
          <a:stretch>
            <a:fillRect/>
          </a:stretch>
        </p:blipFill>
        <p:spPr>
          <a:xfrm>
            <a:off x="670700" y="685950"/>
            <a:ext cx="7802604" cy="4457551"/>
          </a:xfrm>
          <a:prstGeom prst="rect">
            <a:avLst/>
          </a:prstGeom>
          <a:noFill/>
          <a:ln>
            <a:noFill/>
          </a:ln>
        </p:spPr>
      </p:pic>
      <p:sp>
        <p:nvSpPr>
          <p:cNvPr id="76" name="Google Shape;76;p15"/>
          <p:cNvSpPr txBox="1"/>
          <p:nvPr>
            <p:ph type="title"/>
          </p:nvPr>
        </p:nvSpPr>
        <p:spPr>
          <a:xfrm>
            <a:off x="75"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Know Each Other...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 of GAI in Marketing</a:t>
            </a:r>
            <a:endParaRPr/>
          </a:p>
        </p:txBody>
      </p:sp>
      <p:sp>
        <p:nvSpPr>
          <p:cNvPr id="203" name="Google Shape;203;p33"/>
          <p:cNvSpPr txBox="1"/>
          <p:nvPr>
            <p:ph idx="1" type="body"/>
          </p:nvPr>
        </p:nvSpPr>
        <p:spPr>
          <a:xfrm>
            <a:off x="250200" y="722275"/>
            <a:ext cx="4821900" cy="4103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Content Creation</a:t>
            </a:r>
            <a:endParaRPr sz="2200"/>
          </a:p>
          <a:p>
            <a:pPr indent="-368300" lvl="0" marL="457200" rtl="0" algn="l">
              <a:spcBef>
                <a:spcPts val="0"/>
              </a:spcBef>
              <a:spcAft>
                <a:spcPts val="0"/>
              </a:spcAft>
              <a:buSzPts val="2200"/>
              <a:buChar char="●"/>
            </a:pPr>
            <a:r>
              <a:rPr lang="en" sz="2200"/>
              <a:t>Market Research Analysis</a:t>
            </a:r>
            <a:endParaRPr sz="2200"/>
          </a:p>
          <a:p>
            <a:pPr indent="-368300" lvl="0" marL="457200" rtl="0" algn="l">
              <a:spcBef>
                <a:spcPts val="0"/>
              </a:spcBef>
              <a:spcAft>
                <a:spcPts val="0"/>
              </a:spcAft>
              <a:buSzPts val="2200"/>
              <a:buChar char="●"/>
            </a:pPr>
            <a:r>
              <a:rPr lang="en" sz="2200"/>
              <a:t>Personalized Marketing</a:t>
            </a:r>
            <a:endParaRPr sz="2200"/>
          </a:p>
          <a:p>
            <a:pPr indent="-368300" lvl="0" marL="457200" rtl="0" algn="l">
              <a:spcBef>
                <a:spcPts val="0"/>
              </a:spcBef>
              <a:spcAft>
                <a:spcPts val="0"/>
              </a:spcAft>
              <a:buSzPts val="2200"/>
              <a:buChar char="●"/>
            </a:pPr>
            <a:r>
              <a:rPr lang="en" sz="2200"/>
              <a:t>Email Marketing Automation</a:t>
            </a:r>
            <a:endParaRPr sz="2200"/>
          </a:p>
          <a:p>
            <a:pPr indent="-368300" lvl="0" marL="457200" rtl="0" algn="l">
              <a:spcBef>
                <a:spcPts val="0"/>
              </a:spcBef>
              <a:spcAft>
                <a:spcPts val="0"/>
              </a:spcAft>
              <a:buSzPts val="2200"/>
              <a:buChar char="●"/>
            </a:pPr>
            <a:r>
              <a:rPr lang="en" sz="2200"/>
              <a:t>Social Media Management</a:t>
            </a:r>
            <a:endParaRPr sz="2200"/>
          </a:p>
          <a:p>
            <a:pPr indent="-368300" lvl="0" marL="457200" rtl="0" algn="l">
              <a:spcBef>
                <a:spcPts val="0"/>
              </a:spcBef>
              <a:spcAft>
                <a:spcPts val="0"/>
              </a:spcAft>
              <a:buSzPts val="2200"/>
              <a:buChar char="●"/>
            </a:pPr>
            <a:r>
              <a:rPr lang="en" sz="2200"/>
              <a:t>SEO Optimization</a:t>
            </a:r>
            <a:endParaRPr sz="2200"/>
          </a:p>
          <a:p>
            <a:pPr indent="-368300" lvl="0" marL="457200" rtl="0" algn="l">
              <a:spcBef>
                <a:spcPts val="0"/>
              </a:spcBef>
              <a:spcAft>
                <a:spcPts val="0"/>
              </a:spcAft>
              <a:buSzPts val="2200"/>
              <a:buChar char="●"/>
            </a:pPr>
            <a:r>
              <a:rPr lang="en" sz="2200"/>
              <a:t>Customer Sentiment Analysis</a:t>
            </a:r>
            <a:endParaRPr sz="2200"/>
          </a:p>
          <a:p>
            <a:pPr indent="-368300" lvl="0" marL="457200" rtl="0" algn="l">
              <a:spcBef>
                <a:spcPts val="0"/>
              </a:spcBef>
              <a:spcAft>
                <a:spcPts val="0"/>
              </a:spcAft>
              <a:buSzPts val="2200"/>
              <a:buChar char="●"/>
            </a:pPr>
            <a:r>
              <a:rPr lang="en" sz="2200"/>
              <a:t>Chatbots for Customer Engagement</a:t>
            </a:r>
            <a:endParaRPr sz="2200"/>
          </a:p>
          <a:p>
            <a:pPr indent="-368300" lvl="0" marL="457200" rtl="0" algn="l">
              <a:spcBef>
                <a:spcPts val="0"/>
              </a:spcBef>
              <a:spcAft>
                <a:spcPts val="0"/>
              </a:spcAft>
              <a:buSzPts val="2200"/>
              <a:buChar char="●"/>
            </a:pPr>
            <a:r>
              <a:rPr lang="en" sz="2200"/>
              <a:t>Predictive Analytics</a:t>
            </a:r>
            <a:endParaRPr sz="2200"/>
          </a:p>
          <a:p>
            <a:pPr indent="-368300" lvl="0" marL="457200" rtl="0" algn="l">
              <a:spcBef>
                <a:spcPts val="0"/>
              </a:spcBef>
              <a:spcAft>
                <a:spcPts val="0"/>
              </a:spcAft>
              <a:buSzPts val="2200"/>
              <a:buChar char="●"/>
            </a:pPr>
            <a:r>
              <a:rPr lang="en" sz="2200"/>
              <a:t>Brand Strategy Development</a:t>
            </a:r>
            <a:endParaRPr sz="22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204" name="Google Shape;204;p33"/>
          <p:cNvPicPr preferRelativeResize="0"/>
          <p:nvPr/>
        </p:nvPicPr>
        <p:blipFill>
          <a:blip r:embed="rId3">
            <a:alphaModFix/>
          </a:blip>
          <a:stretch>
            <a:fillRect/>
          </a:stretch>
        </p:blipFill>
        <p:spPr>
          <a:xfrm>
            <a:off x="5072100" y="810825"/>
            <a:ext cx="3767101" cy="3806814"/>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1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Retrieval</a:t>
            </a:r>
            <a:endParaRPr/>
          </a:p>
        </p:txBody>
      </p:sp>
      <p:pic>
        <p:nvPicPr>
          <p:cNvPr id="1422" name="Google Shape;1422;p213"/>
          <p:cNvPicPr preferRelativeResize="0"/>
          <p:nvPr/>
        </p:nvPicPr>
        <p:blipFill>
          <a:blip r:embed="rId3">
            <a:alphaModFix/>
          </a:blip>
          <a:stretch>
            <a:fillRect/>
          </a:stretch>
        </p:blipFill>
        <p:spPr>
          <a:xfrm>
            <a:off x="152400" y="810825"/>
            <a:ext cx="8839200" cy="3785907"/>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214"/>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Retrieval Augmented Generation (RAG)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1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Retrieval Augmented Generation (RAG) </a:t>
            </a:r>
            <a:endParaRPr sz="3300"/>
          </a:p>
        </p:txBody>
      </p:sp>
      <p:pic>
        <p:nvPicPr>
          <p:cNvPr id="1433" name="Google Shape;1433;p215"/>
          <p:cNvPicPr preferRelativeResize="0"/>
          <p:nvPr/>
        </p:nvPicPr>
        <p:blipFill>
          <a:blip r:embed="rId3">
            <a:alphaModFix/>
          </a:blip>
          <a:stretch>
            <a:fillRect/>
          </a:stretch>
        </p:blipFill>
        <p:spPr>
          <a:xfrm>
            <a:off x="740675" y="810825"/>
            <a:ext cx="7580808" cy="4180274"/>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1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Retrieval Augmented Generation (RAG) </a:t>
            </a:r>
            <a:endParaRPr sz="3300"/>
          </a:p>
        </p:txBody>
      </p:sp>
      <p:pic>
        <p:nvPicPr>
          <p:cNvPr id="1439" name="Google Shape;1439;p216"/>
          <p:cNvPicPr preferRelativeResize="0"/>
          <p:nvPr/>
        </p:nvPicPr>
        <p:blipFill>
          <a:blip r:embed="rId3">
            <a:alphaModFix/>
          </a:blip>
          <a:stretch>
            <a:fillRect/>
          </a:stretch>
        </p:blipFill>
        <p:spPr>
          <a:xfrm>
            <a:off x="750500" y="794875"/>
            <a:ext cx="7886700" cy="41243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21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 of RAG</a:t>
            </a:r>
            <a:endParaRPr/>
          </a:p>
        </p:txBody>
      </p:sp>
      <p:sp>
        <p:nvSpPr>
          <p:cNvPr id="1445" name="Google Shape;1445;p217"/>
          <p:cNvSpPr txBox="1"/>
          <p:nvPr>
            <p:ph idx="1" type="body"/>
          </p:nvPr>
        </p:nvSpPr>
        <p:spPr>
          <a:xfrm>
            <a:off x="250200" y="722275"/>
            <a:ext cx="4805700" cy="4325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Question Answering</a:t>
            </a:r>
            <a:endParaRPr/>
          </a:p>
          <a:p>
            <a:pPr indent="-381000" lvl="0" marL="457200" rtl="0" algn="l">
              <a:spcBef>
                <a:spcPts val="0"/>
              </a:spcBef>
              <a:spcAft>
                <a:spcPts val="0"/>
              </a:spcAft>
              <a:buSzPts val="2400"/>
              <a:buChar char="●"/>
            </a:pPr>
            <a:r>
              <a:rPr lang="en"/>
              <a:t>Information Retrieval</a:t>
            </a:r>
            <a:endParaRPr/>
          </a:p>
          <a:p>
            <a:pPr indent="-381000" lvl="0" marL="457200" rtl="0" algn="l">
              <a:spcBef>
                <a:spcPts val="0"/>
              </a:spcBef>
              <a:spcAft>
                <a:spcPts val="0"/>
              </a:spcAft>
              <a:buSzPts val="2400"/>
              <a:buChar char="●"/>
            </a:pPr>
            <a:r>
              <a:rPr lang="en"/>
              <a:t>Content Recommendation</a:t>
            </a:r>
            <a:endParaRPr/>
          </a:p>
          <a:p>
            <a:pPr indent="-381000" lvl="0" marL="457200" rtl="0" algn="l">
              <a:spcBef>
                <a:spcPts val="0"/>
              </a:spcBef>
              <a:spcAft>
                <a:spcPts val="0"/>
              </a:spcAft>
              <a:buSzPts val="2400"/>
              <a:buChar char="●"/>
            </a:pPr>
            <a:r>
              <a:rPr lang="en"/>
              <a:t>Data Enrichment</a:t>
            </a:r>
            <a:endParaRPr/>
          </a:p>
          <a:p>
            <a:pPr indent="-381000" lvl="0" marL="457200" rtl="0" algn="l">
              <a:spcBef>
                <a:spcPts val="0"/>
              </a:spcBef>
              <a:spcAft>
                <a:spcPts val="0"/>
              </a:spcAft>
              <a:buSzPts val="2400"/>
              <a:buChar char="●"/>
            </a:pPr>
            <a:r>
              <a:rPr lang="en"/>
              <a:t>Knowledge Base Construction</a:t>
            </a:r>
            <a:endParaRPr/>
          </a:p>
          <a:p>
            <a:pPr indent="-381000" lvl="0" marL="457200" rtl="0" algn="l">
              <a:spcBef>
                <a:spcPts val="0"/>
              </a:spcBef>
              <a:spcAft>
                <a:spcPts val="0"/>
              </a:spcAft>
              <a:buSzPts val="2400"/>
              <a:buChar char="●"/>
            </a:pPr>
            <a:r>
              <a:rPr lang="en"/>
              <a:t>Academic Research</a:t>
            </a:r>
            <a:endParaRPr/>
          </a:p>
          <a:p>
            <a:pPr indent="-381000" lvl="0" marL="457200" rtl="0" algn="l">
              <a:spcBef>
                <a:spcPts val="0"/>
              </a:spcBef>
              <a:spcAft>
                <a:spcPts val="0"/>
              </a:spcAft>
              <a:buSzPts val="2400"/>
              <a:buChar char="●"/>
            </a:pPr>
            <a:r>
              <a:rPr lang="en"/>
              <a:t>Legal Research</a:t>
            </a:r>
            <a:endParaRPr/>
          </a:p>
          <a:p>
            <a:pPr indent="-381000" lvl="0" marL="457200" rtl="0" algn="l">
              <a:spcBef>
                <a:spcPts val="0"/>
              </a:spcBef>
              <a:spcAft>
                <a:spcPts val="0"/>
              </a:spcAft>
              <a:buSzPts val="2400"/>
              <a:buChar char="●"/>
            </a:pPr>
            <a:r>
              <a:rPr lang="en"/>
              <a:t>Language Translation</a:t>
            </a:r>
            <a:endParaRPr/>
          </a:p>
          <a:p>
            <a:pPr indent="-381000" lvl="0" marL="457200" rtl="0" algn="l">
              <a:spcBef>
                <a:spcPts val="0"/>
              </a:spcBef>
              <a:spcAft>
                <a:spcPts val="0"/>
              </a:spcAft>
              <a:buSzPts val="2400"/>
              <a:buChar char="●"/>
            </a:pPr>
            <a:r>
              <a:rPr lang="en"/>
              <a:t>Customer Support</a:t>
            </a:r>
            <a:endParaRPr/>
          </a:p>
          <a:p>
            <a:pPr indent="-381000" lvl="0" marL="457200" rtl="0" algn="l">
              <a:spcBef>
                <a:spcPts val="0"/>
              </a:spcBef>
              <a:spcAft>
                <a:spcPts val="0"/>
              </a:spcAft>
              <a:buSzPts val="2400"/>
              <a:buChar char="●"/>
            </a:pPr>
            <a:r>
              <a:rPr lang="en"/>
              <a:t>Educational Tools</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21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RetrievalQA RAG</a:t>
            </a:r>
            <a:endParaRPr/>
          </a:p>
        </p:txBody>
      </p:sp>
      <p:pic>
        <p:nvPicPr>
          <p:cNvPr id="1451" name="Google Shape;1451;p218"/>
          <p:cNvPicPr preferRelativeResize="0"/>
          <p:nvPr/>
        </p:nvPicPr>
        <p:blipFill>
          <a:blip r:embed="rId3">
            <a:alphaModFix/>
          </a:blip>
          <a:stretch>
            <a:fillRect/>
          </a:stretch>
        </p:blipFill>
        <p:spPr>
          <a:xfrm>
            <a:off x="2293900" y="794925"/>
            <a:ext cx="4556199" cy="418027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21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RetrievalQA RAG</a:t>
            </a:r>
            <a:endParaRPr/>
          </a:p>
        </p:txBody>
      </p:sp>
      <p:pic>
        <p:nvPicPr>
          <p:cNvPr id="1457" name="Google Shape;1457;p219"/>
          <p:cNvPicPr preferRelativeResize="0"/>
          <p:nvPr/>
        </p:nvPicPr>
        <p:blipFill>
          <a:blip r:embed="rId3">
            <a:alphaModFix/>
          </a:blip>
          <a:stretch>
            <a:fillRect/>
          </a:stretch>
        </p:blipFill>
        <p:spPr>
          <a:xfrm>
            <a:off x="2049575" y="691375"/>
            <a:ext cx="4921775" cy="4265998"/>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2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ConversationalRetrievalChain</a:t>
            </a:r>
            <a:endParaRPr/>
          </a:p>
        </p:txBody>
      </p:sp>
      <p:pic>
        <p:nvPicPr>
          <p:cNvPr id="1463" name="Google Shape;1463;p220"/>
          <p:cNvPicPr preferRelativeResize="0"/>
          <p:nvPr/>
        </p:nvPicPr>
        <p:blipFill rotWithShape="1">
          <a:blip r:embed="rId3">
            <a:alphaModFix/>
          </a:blip>
          <a:srcRect b="0" l="0" r="0" t="6542"/>
          <a:stretch/>
        </p:blipFill>
        <p:spPr>
          <a:xfrm>
            <a:off x="2339200" y="709725"/>
            <a:ext cx="4465601" cy="43301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22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a:t>ConversationalRetrievalChain</a:t>
            </a:r>
            <a:endParaRPr/>
          </a:p>
        </p:txBody>
      </p:sp>
      <p:pic>
        <p:nvPicPr>
          <p:cNvPr id="1469" name="Google Shape;1469;p221"/>
          <p:cNvPicPr preferRelativeResize="0"/>
          <p:nvPr/>
        </p:nvPicPr>
        <p:blipFill>
          <a:blip r:embed="rId3">
            <a:alphaModFix/>
          </a:blip>
          <a:stretch>
            <a:fillRect/>
          </a:stretch>
        </p:blipFill>
        <p:spPr>
          <a:xfrm>
            <a:off x="1552100" y="572700"/>
            <a:ext cx="5767492" cy="4266001"/>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22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Activity: RAG</a:t>
            </a:r>
            <a:endParaRPr/>
          </a:p>
        </p:txBody>
      </p:sp>
      <p:sp>
        <p:nvSpPr>
          <p:cNvPr id="1475" name="Google Shape;1475;p222"/>
          <p:cNvSpPr txBox="1"/>
          <p:nvPr>
            <p:ph idx="1" type="body"/>
          </p:nvPr>
        </p:nvSpPr>
        <p:spPr>
          <a:xfrm>
            <a:off x="285750" y="658425"/>
            <a:ext cx="8858400" cy="22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 a group of 3-5pax</a:t>
            </a:r>
            <a:endParaRPr/>
          </a:p>
          <a:p>
            <a:pPr indent="0" lvl="0" marL="0" rtl="0" algn="l">
              <a:spcBef>
                <a:spcPts val="0"/>
              </a:spcBef>
              <a:spcAft>
                <a:spcPts val="0"/>
              </a:spcAft>
              <a:buNone/>
            </a:pPr>
            <a:r>
              <a:rPr lang="en"/>
              <a:t>Create a RAG using your own documents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Share the findings with the class</a:t>
            </a:r>
            <a:endParaRPr/>
          </a:p>
          <a:p>
            <a:pPr indent="0" lvl="0" marL="0" rtl="0" algn="l">
              <a:spcBef>
                <a:spcPts val="0"/>
              </a:spcBef>
              <a:spcAft>
                <a:spcPts val="0"/>
              </a:spcAft>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 of GAI in Education</a:t>
            </a:r>
            <a:endParaRPr/>
          </a:p>
        </p:txBody>
      </p:sp>
      <p:sp>
        <p:nvSpPr>
          <p:cNvPr id="210" name="Google Shape;210;p34"/>
          <p:cNvSpPr txBox="1"/>
          <p:nvPr>
            <p:ph idx="1" type="body"/>
          </p:nvPr>
        </p:nvSpPr>
        <p:spPr>
          <a:xfrm>
            <a:off x="250200" y="722275"/>
            <a:ext cx="4821900" cy="410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Personalized Learning Assistance</a:t>
            </a:r>
            <a:endParaRPr sz="1800"/>
          </a:p>
          <a:p>
            <a:pPr indent="-342900" lvl="0" marL="457200" rtl="0" algn="l">
              <a:spcBef>
                <a:spcPts val="0"/>
              </a:spcBef>
              <a:spcAft>
                <a:spcPts val="0"/>
              </a:spcAft>
              <a:buSzPts val="1800"/>
              <a:buChar char="●"/>
            </a:pPr>
            <a:r>
              <a:rPr lang="en" sz="1800"/>
              <a:t>Grading and Feedback Automation</a:t>
            </a:r>
            <a:endParaRPr sz="1800"/>
          </a:p>
          <a:p>
            <a:pPr indent="-342900" lvl="0" marL="457200" rtl="0" algn="l">
              <a:spcBef>
                <a:spcPts val="0"/>
              </a:spcBef>
              <a:spcAft>
                <a:spcPts val="0"/>
              </a:spcAft>
              <a:buSzPts val="1800"/>
              <a:buChar char="●"/>
            </a:pPr>
            <a:r>
              <a:rPr lang="en" sz="1800"/>
              <a:t>Curriculum Development and Content Creation</a:t>
            </a:r>
            <a:endParaRPr sz="1800"/>
          </a:p>
          <a:p>
            <a:pPr indent="-342900" lvl="0" marL="457200" rtl="0" algn="l">
              <a:spcBef>
                <a:spcPts val="0"/>
              </a:spcBef>
              <a:spcAft>
                <a:spcPts val="0"/>
              </a:spcAft>
              <a:buSzPts val="1800"/>
              <a:buChar char="●"/>
            </a:pPr>
            <a:r>
              <a:rPr lang="en" sz="1800"/>
              <a:t>Language Learning and Translation</a:t>
            </a:r>
            <a:endParaRPr sz="1800"/>
          </a:p>
          <a:p>
            <a:pPr indent="-342900" lvl="0" marL="457200" rtl="0" algn="l">
              <a:spcBef>
                <a:spcPts val="0"/>
              </a:spcBef>
              <a:spcAft>
                <a:spcPts val="0"/>
              </a:spcAft>
              <a:buSzPts val="1800"/>
              <a:buChar char="●"/>
            </a:pPr>
            <a:r>
              <a:rPr lang="en" sz="1800"/>
              <a:t>Educational Chatbots</a:t>
            </a:r>
            <a:endParaRPr sz="1800"/>
          </a:p>
          <a:p>
            <a:pPr indent="-342900" lvl="0" marL="457200" rtl="0" algn="l">
              <a:spcBef>
                <a:spcPts val="0"/>
              </a:spcBef>
              <a:spcAft>
                <a:spcPts val="0"/>
              </a:spcAft>
              <a:buSzPts val="1800"/>
              <a:buChar char="●"/>
            </a:pPr>
            <a:r>
              <a:rPr lang="en" sz="1800"/>
              <a:t>Research and Writing Assistance</a:t>
            </a:r>
            <a:endParaRPr sz="1800"/>
          </a:p>
          <a:p>
            <a:pPr indent="-342900" lvl="0" marL="457200" rtl="0" algn="l">
              <a:spcBef>
                <a:spcPts val="0"/>
              </a:spcBef>
              <a:spcAft>
                <a:spcPts val="0"/>
              </a:spcAft>
              <a:buSzPts val="1800"/>
              <a:buChar char="●"/>
            </a:pPr>
            <a:r>
              <a:rPr lang="en" sz="1800"/>
              <a:t>Interactive Learning Environments</a:t>
            </a:r>
            <a:endParaRPr sz="1800"/>
          </a:p>
          <a:p>
            <a:pPr indent="-342900" lvl="0" marL="457200" rtl="0" algn="l">
              <a:spcBef>
                <a:spcPts val="0"/>
              </a:spcBef>
              <a:spcAft>
                <a:spcPts val="0"/>
              </a:spcAft>
              <a:buSzPts val="1800"/>
              <a:buChar char="●"/>
            </a:pPr>
            <a:r>
              <a:rPr lang="en" sz="1800"/>
              <a:t>Special Education Support</a:t>
            </a:r>
            <a:endParaRPr sz="1800"/>
          </a:p>
          <a:p>
            <a:pPr indent="-342900" lvl="0" marL="457200" rtl="0" algn="l">
              <a:spcBef>
                <a:spcPts val="0"/>
              </a:spcBef>
              <a:spcAft>
                <a:spcPts val="0"/>
              </a:spcAft>
              <a:buSzPts val="1800"/>
              <a:buChar char="●"/>
            </a:pPr>
            <a:r>
              <a:rPr lang="en" sz="1800"/>
              <a:t>Teacher Training and Professional Development</a:t>
            </a:r>
            <a:endParaRPr sz="1800"/>
          </a:p>
          <a:p>
            <a:pPr indent="-342900" lvl="0" marL="457200" rtl="0" algn="l">
              <a:spcBef>
                <a:spcPts val="0"/>
              </a:spcBef>
              <a:spcAft>
                <a:spcPts val="0"/>
              </a:spcAft>
              <a:buSzPts val="1800"/>
              <a:buChar char="●"/>
            </a:pPr>
            <a:r>
              <a:rPr lang="en" sz="1800"/>
              <a:t>Student Engagement and Motivation Tools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211" name="Google Shape;211;p34"/>
          <p:cNvPicPr preferRelativeResize="0"/>
          <p:nvPr/>
        </p:nvPicPr>
        <p:blipFill>
          <a:blip r:embed="rId3">
            <a:alphaModFix/>
          </a:blip>
          <a:stretch>
            <a:fillRect/>
          </a:stretch>
        </p:blipFill>
        <p:spPr>
          <a:xfrm>
            <a:off x="5224500" y="810825"/>
            <a:ext cx="3767099" cy="380024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9" name="Shape 1479"/>
        <p:cNvGrpSpPr/>
        <p:nvPr/>
      </p:nvGrpSpPr>
      <p:grpSpPr>
        <a:xfrm>
          <a:off x="0" y="0"/>
          <a:ext cx="0" cy="0"/>
          <a:chOff x="0" y="0"/>
          <a:chExt cx="0" cy="0"/>
        </a:xfrm>
      </p:grpSpPr>
      <p:sp>
        <p:nvSpPr>
          <p:cNvPr id="1480" name="Google Shape;1480;p223"/>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Summary</a:t>
            </a:r>
            <a:endParaRPr/>
          </a:p>
          <a:p>
            <a:pPr indent="0" lvl="0" marL="0" rtl="0" algn="ctr">
              <a:spcBef>
                <a:spcPts val="0"/>
              </a:spcBef>
              <a:spcAft>
                <a:spcPts val="0"/>
              </a:spcAft>
              <a:buNone/>
            </a:pPr>
            <a:r>
              <a:rPr lang="en"/>
              <a:t>Q&amp;A</a:t>
            </a:r>
            <a:endParaRPr/>
          </a:p>
        </p:txBody>
      </p:sp>
      <p:sp>
        <p:nvSpPr>
          <p:cNvPr id="1481" name="Google Shape;1481;p2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5" name="Shape 1485"/>
        <p:cNvGrpSpPr/>
        <p:nvPr/>
      </p:nvGrpSpPr>
      <p:grpSpPr>
        <a:xfrm>
          <a:off x="0" y="0"/>
          <a:ext cx="0" cy="0"/>
          <a:chOff x="0" y="0"/>
          <a:chExt cx="0" cy="0"/>
        </a:xfrm>
      </p:grpSpPr>
      <p:sp>
        <p:nvSpPr>
          <p:cNvPr id="1486" name="Google Shape;1486;p224"/>
          <p:cNvSpPr txBox="1"/>
          <p:nvPr>
            <p:ph idx="1" type="body"/>
          </p:nvPr>
        </p:nvSpPr>
        <p:spPr>
          <a:xfrm>
            <a:off x="151275" y="642650"/>
            <a:ext cx="6177300" cy="42726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Clr>
                <a:schemeClr val="dk1"/>
              </a:buClr>
              <a:buSzPts val="2400"/>
              <a:buChar char="●"/>
            </a:pPr>
            <a:r>
              <a:rPr lang="en">
                <a:solidFill>
                  <a:schemeClr val="dk1"/>
                </a:solidFill>
              </a:rPr>
              <a:t>It is </a:t>
            </a:r>
            <a:r>
              <a:rPr lang="en" u="sng">
                <a:solidFill>
                  <a:schemeClr val="dk1"/>
                </a:solidFill>
              </a:rPr>
              <a:t>mandatory</a:t>
            </a:r>
            <a:r>
              <a:rPr lang="en">
                <a:solidFill>
                  <a:schemeClr val="dk1"/>
                </a:solidFill>
              </a:rPr>
              <a:t> for you to take both AM and PM digital attendance especially for WSQ courses.</a:t>
            </a:r>
            <a:endParaRPr>
              <a:solidFill>
                <a:schemeClr val="dk1"/>
              </a:solidFill>
            </a:endParaRPr>
          </a:p>
          <a:p>
            <a:pPr indent="0" lvl="0" marL="457200" marR="0" rtl="0" algn="l">
              <a:spcBef>
                <a:spcPts val="0"/>
              </a:spcBef>
              <a:spcAft>
                <a:spcPts val="0"/>
              </a:spcAft>
              <a:buNone/>
            </a:pPr>
            <a:r>
              <a:t/>
            </a:r>
            <a:endParaRPr>
              <a:solidFill>
                <a:schemeClr val="dk1"/>
              </a:solidFill>
            </a:endParaRPr>
          </a:p>
          <a:p>
            <a:pPr indent="-381000" lvl="0" marL="457200" marR="0" rtl="0" algn="l">
              <a:spcBef>
                <a:spcPts val="0"/>
              </a:spcBef>
              <a:spcAft>
                <a:spcPts val="0"/>
              </a:spcAft>
              <a:buClr>
                <a:schemeClr val="dk1"/>
              </a:buClr>
              <a:buSzPts val="2400"/>
              <a:buChar char="●"/>
            </a:pPr>
            <a:r>
              <a:rPr lang="en">
                <a:solidFill>
                  <a:schemeClr val="dk1"/>
                </a:solidFill>
              </a:rPr>
              <a:t>The trainer or administrator will show you the digital attendance QR code generated from TPG.</a:t>
            </a:r>
            <a:endParaRPr>
              <a:solidFill>
                <a:schemeClr val="dk1"/>
              </a:solidFill>
            </a:endParaRPr>
          </a:p>
          <a:p>
            <a:pPr indent="0" lvl="0" marL="457200" marR="0" rtl="0" algn="l">
              <a:spcBef>
                <a:spcPts val="0"/>
              </a:spcBef>
              <a:spcAft>
                <a:spcPts val="0"/>
              </a:spcAft>
              <a:buNone/>
            </a:pPr>
            <a:r>
              <a:t/>
            </a:r>
            <a:endParaRPr>
              <a:solidFill>
                <a:schemeClr val="dk1"/>
              </a:solidFill>
            </a:endParaRPr>
          </a:p>
          <a:p>
            <a:pPr indent="-381000" lvl="0" marL="457200" marR="0" rtl="0" algn="l">
              <a:spcBef>
                <a:spcPts val="640"/>
              </a:spcBef>
              <a:spcAft>
                <a:spcPts val="0"/>
              </a:spcAft>
              <a:buClr>
                <a:schemeClr val="dk1"/>
              </a:buClr>
              <a:buSzPts val="2400"/>
              <a:buFont typeface="Comfortaa"/>
              <a:buChar char="●"/>
            </a:pPr>
            <a:r>
              <a:rPr lang="en">
                <a:solidFill>
                  <a:schemeClr val="dk1"/>
                </a:solidFill>
              </a:rPr>
              <a:t>Please scan the QR code from </a:t>
            </a:r>
            <a:r>
              <a:rPr b="1" lang="en">
                <a:solidFill>
                  <a:schemeClr val="dk1"/>
                </a:solidFill>
              </a:rPr>
              <a:t>your Singpass App</a:t>
            </a:r>
            <a:r>
              <a:rPr lang="en">
                <a:solidFill>
                  <a:schemeClr val="dk1"/>
                </a:solidFill>
              </a:rPr>
              <a:t> and submit your attendance. </a:t>
            </a:r>
            <a:endParaRPr>
              <a:solidFill>
                <a:schemeClr val="dk1"/>
              </a:solidFill>
            </a:endParaRPr>
          </a:p>
        </p:txBody>
      </p:sp>
      <p:pic>
        <p:nvPicPr>
          <p:cNvPr id="1487" name="Google Shape;1487;p224"/>
          <p:cNvPicPr preferRelativeResize="0"/>
          <p:nvPr/>
        </p:nvPicPr>
        <p:blipFill>
          <a:blip r:embed="rId3">
            <a:alphaModFix/>
          </a:blip>
          <a:stretch>
            <a:fillRect/>
          </a:stretch>
        </p:blipFill>
        <p:spPr>
          <a:xfrm>
            <a:off x="6167250" y="906925"/>
            <a:ext cx="2843575" cy="3410975"/>
          </a:xfrm>
          <a:prstGeom prst="rect">
            <a:avLst/>
          </a:prstGeom>
          <a:noFill/>
          <a:ln>
            <a:noFill/>
          </a:ln>
        </p:spPr>
      </p:pic>
      <p:sp>
        <p:nvSpPr>
          <p:cNvPr id="1488" name="Google Shape;1488;p22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Attendance</a:t>
            </a:r>
            <a:endParaRPr/>
          </a:p>
        </p:txBody>
      </p:sp>
      <p:sp>
        <p:nvSpPr>
          <p:cNvPr id="1489" name="Google Shape;1489;p2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3" name="Shape 1493"/>
        <p:cNvGrpSpPr/>
        <p:nvPr/>
      </p:nvGrpSpPr>
      <p:grpSpPr>
        <a:xfrm>
          <a:off x="0" y="0"/>
          <a:ext cx="0" cy="0"/>
          <a:chOff x="0" y="0"/>
          <a:chExt cx="0" cy="0"/>
        </a:xfrm>
      </p:grpSpPr>
      <p:sp>
        <p:nvSpPr>
          <p:cNvPr id="1494" name="Google Shape;1494;p225"/>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Final </a:t>
            </a:r>
            <a:endParaRPr/>
          </a:p>
          <a:p>
            <a:pPr indent="0" lvl="0" marL="0" rtl="0" algn="ctr">
              <a:spcBef>
                <a:spcPts val="0"/>
              </a:spcBef>
              <a:spcAft>
                <a:spcPts val="0"/>
              </a:spcAft>
              <a:buNone/>
            </a:pPr>
            <a:r>
              <a:rPr lang="en"/>
              <a:t>Assessment</a:t>
            </a:r>
            <a:endParaRPr/>
          </a:p>
        </p:txBody>
      </p:sp>
      <p:sp>
        <p:nvSpPr>
          <p:cNvPr id="1495" name="Google Shape;1495;p2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9" name="Shape 1499"/>
        <p:cNvGrpSpPr/>
        <p:nvPr/>
      </p:nvGrpSpPr>
      <p:grpSpPr>
        <a:xfrm>
          <a:off x="0" y="0"/>
          <a:ext cx="0" cy="0"/>
          <a:chOff x="0" y="0"/>
          <a:chExt cx="0" cy="0"/>
        </a:xfrm>
      </p:grpSpPr>
      <p:sp>
        <p:nvSpPr>
          <p:cNvPr id="1500" name="Google Shape;1500;p226"/>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393700" lvl="0" marL="469900" rtl="0" algn="l">
              <a:spcBef>
                <a:spcPts val="0"/>
              </a:spcBef>
              <a:spcAft>
                <a:spcPts val="0"/>
              </a:spcAft>
              <a:buSzPts val="2400"/>
              <a:buChar char="●"/>
            </a:pPr>
            <a:r>
              <a:rPr lang="en">
                <a:solidFill>
                  <a:srgbClr val="344054"/>
                </a:solidFill>
                <a:highlight>
                  <a:schemeClr val="lt1"/>
                </a:highlight>
              </a:rPr>
              <a:t>Access the survey </a:t>
            </a:r>
            <a:r>
              <a:rPr lang="en" u="sng">
                <a:solidFill>
                  <a:schemeClr val="accent5"/>
                </a:solidFill>
                <a:highlight>
                  <a:schemeClr val="lt1"/>
                </a:highlight>
                <a:hlinkClick r:id="rId3">
                  <a:extLst>
                    <a:ext uri="{A12FA001-AC4F-418D-AE19-62706E023703}">
                      <ahyp:hlinkClr val="tx"/>
                    </a:ext>
                  </a:extLst>
                </a:hlinkClick>
              </a:rPr>
              <a:t>here</a:t>
            </a:r>
            <a:endParaRPr/>
          </a:p>
          <a:p>
            <a:pPr indent="-393700" lvl="0" marL="469900" rtl="0" algn="l">
              <a:spcBef>
                <a:spcPts val="0"/>
              </a:spcBef>
              <a:spcAft>
                <a:spcPts val="0"/>
              </a:spcAft>
              <a:buSzPts val="2400"/>
              <a:buChar char="●"/>
            </a:pPr>
            <a:r>
              <a:rPr lang="en"/>
              <a:t>Key in your Last four NRIC/FIN characters and the Six-digit course run ID to complete the survey</a:t>
            </a:r>
            <a:endParaRPr/>
          </a:p>
          <a:p>
            <a:pPr indent="0" lvl="0" marL="0" rtl="0" algn="l">
              <a:spcBef>
                <a:spcPts val="0"/>
              </a:spcBef>
              <a:spcAft>
                <a:spcPts val="0"/>
              </a:spcAft>
              <a:buNone/>
            </a:pPr>
            <a:r>
              <a:t/>
            </a:r>
            <a:endParaRPr/>
          </a:p>
        </p:txBody>
      </p:sp>
      <p:sp>
        <p:nvSpPr>
          <p:cNvPr id="1501" name="Google Shape;1501;p2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502" name="Google Shape;1502;p226"/>
          <p:cNvPicPr preferRelativeResize="0"/>
          <p:nvPr/>
        </p:nvPicPr>
        <p:blipFill>
          <a:blip r:embed="rId4">
            <a:alphaModFix/>
          </a:blip>
          <a:stretch>
            <a:fillRect/>
          </a:stretch>
        </p:blipFill>
        <p:spPr>
          <a:xfrm>
            <a:off x="3065275" y="1839350"/>
            <a:ext cx="3041800" cy="3015400"/>
          </a:xfrm>
          <a:prstGeom prst="rect">
            <a:avLst/>
          </a:prstGeom>
          <a:noFill/>
          <a:ln>
            <a:noFill/>
          </a:ln>
        </p:spPr>
      </p:pic>
      <p:sp>
        <p:nvSpPr>
          <p:cNvPr id="1503" name="Google Shape;1503;p22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TRAQOM Survey</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7" name="Shape 1507"/>
        <p:cNvGrpSpPr/>
        <p:nvPr/>
      </p:nvGrpSpPr>
      <p:grpSpPr>
        <a:xfrm>
          <a:off x="0" y="0"/>
          <a:ext cx="0" cy="0"/>
          <a:chOff x="0" y="0"/>
          <a:chExt cx="0" cy="0"/>
        </a:xfrm>
      </p:grpSpPr>
      <p:sp>
        <p:nvSpPr>
          <p:cNvPr id="1508" name="Google Shape;1508;p227"/>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Kindly submit your course feedback below</a:t>
            </a:r>
            <a:endParaRPr/>
          </a:p>
          <a:p>
            <a:pPr indent="0" lvl="0" marL="0" rtl="0" algn="l">
              <a:spcBef>
                <a:spcPts val="0"/>
              </a:spcBef>
              <a:spcAft>
                <a:spcPts val="0"/>
              </a:spcAft>
              <a:buNone/>
            </a:pPr>
            <a:r>
              <a:rPr lang="en" u="sng">
                <a:solidFill>
                  <a:schemeClr val="hlink"/>
                </a:solidFill>
                <a:hlinkClick r:id="rId3"/>
              </a:rPr>
              <a:t>https://goo.gl/R2eumq</a:t>
            </a:r>
            <a:endParaRPr/>
          </a:p>
        </p:txBody>
      </p:sp>
      <p:pic>
        <p:nvPicPr>
          <p:cNvPr descr="qrcode-sgp.png" id="1509" name="Google Shape;1509;p227"/>
          <p:cNvPicPr preferRelativeResize="0"/>
          <p:nvPr/>
        </p:nvPicPr>
        <p:blipFill>
          <a:blip r:embed="rId4">
            <a:alphaModFix/>
          </a:blip>
          <a:stretch>
            <a:fillRect/>
          </a:stretch>
        </p:blipFill>
        <p:spPr>
          <a:xfrm>
            <a:off x="3219800" y="1731300"/>
            <a:ext cx="2732750" cy="2732750"/>
          </a:xfrm>
          <a:prstGeom prst="rect">
            <a:avLst/>
          </a:prstGeom>
          <a:noFill/>
          <a:ln>
            <a:noFill/>
          </a:ln>
        </p:spPr>
      </p:pic>
      <p:sp>
        <p:nvSpPr>
          <p:cNvPr id="1510" name="Google Shape;1510;p22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Feedback</a:t>
            </a:r>
            <a:endParaRPr/>
          </a:p>
        </p:txBody>
      </p:sp>
      <p:sp>
        <p:nvSpPr>
          <p:cNvPr id="1511" name="Google Shape;1511;p2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5" name="Shape 1515"/>
        <p:cNvGrpSpPr/>
        <p:nvPr/>
      </p:nvGrpSpPr>
      <p:grpSpPr>
        <a:xfrm>
          <a:off x="0" y="0"/>
          <a:ext cx="0" cy="0"/>
          <a:chOff x="0" y="0"/>
          <a:chExt cx="0" cy="0"/>
        </a:xfrm>
      </p:grpSpPr>
      <p:sp>
        <p:nvSpPr>
          <p:cNvPr id="1516" name="Google Shape;1516;p2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517" name="Google Shape;1517;p22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Support</a:t>
            </a:r>
            <a:endParaRPr/>
          </a:p>
        </p:txBody>
      </p:sp>
      <p:sp>
        <p:nvSpPr>
          <p:cNvPr id="1518" name="Google Shape;1518;p228"/>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If you have any enquiries during and after the class, you can contact us below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Email: </a:t>
            </a:r>
            <a:r>
              <a:rPr lang="en" u="sng">
                <a:solidFill>
                  <a:schemeClr val="hlink"/>
                </a:solidFill>
                <a:hlinkClick r:id="rId3"/>
              </a:rPr>
              <a:t>enquiry@tertiaryinfotech.com</a:t>
            </a:r>
            <a:r>
              <a:rPr lang="en"/>
              <a:t> </a:t>
            </a:r>
            <a:endParaRPr/>
          </a:p>
          <a:p>
            <a:pPr indent="0" lvl="0" marL="0" rtl="0" algn="l">
              <a:spcBef>
                <a:spcPts val="0"/>
              </a:spcBef>
              <a:spcAft>
                <a:spcPts val="0"/>
              </a:spcAft>
              <a:buClr>
                <a:schemeClr val="dk1"/>
              </a:buClr>
              <a:buSzPts val="1100"/>
              <a:buFont typeface="Arial"/>
              <a:buNone/>
            </a:pPr>
            <a:r>
              <a:rPr lang="en"/>
              <a:t>Tel: 61000613</a:t>
            </a:r>
            <a:endParaRPr/>
          </a:p>
          <a:p>
            <a:pPr indent="0" lvl="0" marL="0" rtl="0" algn="l">
              <a:spcBef>
                <a:spcPts val="0"/>
              </a:spcBef>
              <a:spcAft>
                <a:spcPts val="0"/>
              </a:spcAft>
              <a:buClr>
                <a:schemeClr val="dk1"/>
              </a:buClr>
              <a:buSzPts val="1100"/>
              <a:buFont typeface="Arial"/>
              <a:buNone/>
            </a:pPr>
            <a:r>
              <a:rPr lang="en"/>
              <a:t>Whatsapp: 61000613</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2" name="Shape 1522"/>
        <p:cNvGrpSpPr/>
        <p:nvPr/>
      </p:nvGrpSpPr>
      <p:grpSpPr>
        <a:xfrm>
          <a:off x="0" y="0"/>
          <a:ext cx="0" cy="0"/>
          <a:chOff x="0" y="0"/>
          <a:chExt cx="0" cy="0"/>
        </a:xfrm>
      </p:grpSpPr>
      <p:sp>
        <p:nvSpPr>
          <p:cNvPr id="1523" name="Google Shape;1523;p2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524" name="Google Shape;1524;p229"/>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 of GAI in Healthcare</a:t>
            </a:r>
            <a:endParaRPr/>
          </a:p>
        </p:txBody>
      </p:sp>
      <p:sp>
        <p:nvSpPr>
          <p:cNvPr id="217" name="Google Shape;217;p35"/>
          <p:cNvSpPr txBox="1"/>
          <p:nvPr>
            <p:ph idx="1" type="body"/>
          </p:nvPr>
        </p:nvSpPr>
        <p:spPr>
          <a:xfrm>
            <a:off x="250200" y="722275"/>
            <a:ext cx="4821900" cy="410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Drug discovery and development</a:t>
            </a:r>
            <a:endParaRPr sz="1800"/>
          </a:p>
          <a:p>
            <a:pPr indent="-342900" lvl="0" marL="457200" rtl="0" algn="l">
              <a:spcBef>
                <a:spcPts val="0"/>
              </a:spcBef>
              <a:spcAft>
                <a:spcPts val="0"/>
              </a:spcAft>
              <a:buSzPts val="1800"/>
              <a:buChar char="●"/>
            </a:pPr>
            <a:r>
              <a:rPr lang="en" sz="1800"/>
              <a:t>Personalized medicine and treatment optimization</a:t>
            </a:r>
            <a:endParaRPr sz="1800"/>
          </a:p>
          <a:p>
            <a:pPr indent="-342900" lvl="0" marL="457200" rtl="0" algn="l">
              <a:spcBef>
                <a:spcPts val="0"/>
              </a:spcBef>
              <a:spcAft>
                <a:spcPts val="0"/>
              </a:spcAft>
              <a:buSzPts val="1800"/>
              <a:buChar char="●"/>
            </a:pPr>
            <a:r>
              <a:rPr lang="en" sz="1800"/>
              <a:t>Medical imaging and diagnosis</a:t>
            </a:r>
            <a:endParaRPr sz="1800"/>
          </a:p>
          <a:p>
            <a:pPr indent="-342900" lvl="0" marL="457200" rtl="0" algn="l">
              <a:spcBef>
                <a:spcPts val="0"/>
              </a:spcBef>
              <a:spcAft>
                <a:spcPts val="0"/>
              </a:spcAft>
              <a:buSzPts val="1800"/>
              <a:buChar char="●"/>
            </a:pPr>
            <a:r>
              <a:rPr lang="en" sz="1800"/>
              <a:t>Disease prediction and prevention</a:t>
            </a:r>
            <a:endParaRPr sz="1800"/>
          </a:p>
          <a:p>
            <a:pPr indent="-342900" lvl="0" marL="457200" rtl="0" algn="l">
              <a:spcBef>
                <a:spcPts val="0"/>
              </a:spcBef>
              <a:spcAft>
                <a:spcPts val="0"/>
              </a:spcAft>
              <a:buSzPts val="1800"/>
              <a:buChar char="●"/>
            </a:pPr>
            <a:r>
              <a:rPr lang="en" sz="1800"/>
              <a:t>Biomarker development</a:t>
            </a:r>
            <a:endParaRPr sz="1800"/>
          </a:p>
          <a:p>
            <a:pPr indent="-342900" lvl="0" marL="457200" rtl="0" algn="l">
              <a:spcBef>
                <a:spcPts val="0"/>
              </a:spcBef>
              <a:spcAft>
                <a:spcPts val="0"/>
              </a:spcAft>
              <a:buSzPts val="1800"/>
              <a:buChar char="●"/>
            </a:pPr>
            <a:r>
              <a:rPr lang="en" sz="1800"/>
              <a:t>Synthetic data generation for research</a:t>
            </a:r>
            <a:endParaRPr sz="1800"/>
          </a:p>
          <a:p>
            <a:pPr indent="-342900" lvl="0" marL="457200" rtl="0" algn="l">
              <a:spcBef>
                <a:spcPts val="0"/>
              </a:spcBef>
              <a:spcAft>
                <a:spcPts val="0"/>
              </a:spcAft>
              <a:buSzPts val="1800"/>
              <a:buChar char="●"/>
            </a:pPr>
            <a:r>
              <a:rPr lang="en" sz="1800"/>
              <a:t>Robotic surgery</a:t>
            </a:r>
            <a:endParaRPr sz="1800"/>
          </a:p>
          <a:p>
            <a:pPr indent="-342900" lvl="0" marL="457200" rtl="0" algn="l">
              <a:spcBef>
                <a:spcPts val="0"/>
              </a:spcBef>
              <a:spcAft>
                <a:spcPts val="0"/>
              </a:spcAft>
              <a:buSzPts val="1800"/>
              <a:buChar char="●"/>
            </a:pPr>
            <a:r>
              <a:rPr lang="en" sz="1800"/>
              <a:t>Virtual health assistants</a:t>
            </a:r>
            <a:endParaRPr sz="1800"/>
          </a:p>
          <a:p>
            <a:pPr indent="-342900" lvl="0" marL="457200" rtl="0" algn="l">
              <a:spcBef>
                <a:spcPts val="0"/>
              </a:spcBef>
              <a:spcAft>
                <a:spcPts val="0"/>
              </a:spcAft>
              <a:buSzPts val="1800"/>
              <a:buChar char="●"/>
            </a:pPr>
            <a:r>
              <a:rPr lang="en" sz="1800"/>
              <a:t>Epidemiological research</a:t>
            </a:r>
            <a:endParaRPr sz="1800"/>
          </a:p>
          <a:p>
            <a:pPr indent="-342900" lvl="0" marL="457200" rtl="0" algn="l">
              <a:spcBef>
                <a:spcPts val="0"/>
              </a:spcBef>
              <a:spcAft>
                <a:spcPts val="0"/>
              </a:spcAft>
              <a:buSzPts val="1800"/>
              <a:buChar char="●"/>
            </a:pPr>
            <a:r>
              <a:rPr lang="en" sz="1800"/>
              <a:t>Enhanced patient education and engagement</a:t>
            </a:r>
            <a:endParaRPr sz="1800"/>
          </a:p>
          <a:p>
            <a:pPr indent="-342900" lvl="0" marL="457200" rtl="0" algn="l">
              <a:spcBef>
                <a:spcPts val="0"/>
              </a:spcBef>
              <a:spcAft>
                <a:spcPts val="0"/>
              </a:spcAft>
              <a:buSzPts val="1800"/>
              <a:buChar char="●"/>
            </a:pPr>
            <a:r>
              <a:rPr lang="en" sz="1800"/>
              <a:t>Genomic sequencing analysis</a:t>
            </a:r>
            <a:endParaRPr sz="1800"/>
          </a:p>
          <a:p>
            <a:pPr indent="-342900" lvl="0" marL="457200" rtl="0" algn="l">
              <a:spcBef>
                <a:spcPts val="0"/>
              </a:spcBef>
              <a:spcAft>
                <a:spcPts val="0"/>
              </a:spcAft>
              <a:buSzPts val="1800"/>
              <a:buChar char="●"/>
            </a:pPr>
            <a:r>
              <a:rPr lang="en" sz="1800"/>
              <a:t>Automated clinical documentation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218" name="Google Shape;218;p35"/>
          <p:cNvPicPr preferRelativeResize="0"/>
          <p:nvPr/>
        </p:nvPicPr>
        <p:blipFill>
          <a:blip r:embed="rId3">
            <a:alphaModFix/>
          </a:blip>
          <a:stretch>
            <a:fillRect/>
          </a:stretch>
        </p:blipFill>
        <p:spPr>
          <a:xfrm>
            <a:off x="5224500" y="810825"/>
            <a:ext cx="3767101" cy="3767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 of GAI in Legal</a:t>
            </a:r>
            <a:endParaRPr/>
          </a:p>
        </p:txBody>
      </p:sp>
      <p:sp>
        <p:nvSpPr>
          <p:cNvPr id="224" name="Google Shape;224;p36"/>
          <p:cNvSpPr txBox="1"/>
          <p:nvPr>
            <p:ph idx="1" type="body"/>
          </p:nvPr>
        </p:nvSpPr>
        <p:spPr>
          <a:xfrm>
            <a:off x="98700" y="722400"/>
            <a:ext cx="5244300" cy="442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Contract Analysis and Drafting</a:t>
            </a:r>
            <a:endParaRPr sz="2000"/>
          </a:p>
          <a:p>
            <a:pPr indent="-355600" lvl="0" marL="457200" rtl="0" algn="l">
              <a:spcBef>
                <a:spcPts val="0"/>
              </a:spcBef>
              <a:spcAft>
                <a:spcPts val="0"/>
              </a:spcAft>
              <a:buSzPts val="2000"/>
              <a:buChar char="●"/>
            </a:pPr>
            <a:r>
              <a:rPr lang="en" sz="2000"/>
              <a:t>Legal Research Assistance</a:t>
            </a:r>
            <a:endParaRPr sz="2000"/>
          </a:p>
          <a:p>
            <a:pPr indent="-355600" lvl="0" marL="457200" rtl="0" algn="l">
              <a:spcBef>
                <a:spcPts val="0"/>
              </a:spcBef>
              <a:spcAft>
                <a:spcPts val="0"/>
              </a:spcAft>
              <a:buSzPts val="2000"/>
              <a:buChar char="●"/>
            </a:pPr>
            <a:r>
              <a:rPr lang="en" sz="2000"/>
              <a:t>Document Review and Management</a:t>
            </a:r>
            <a:endParaRPr sz="2000"/>
          </a:p>
          <a:p>
            <a:pPr indent="-355600" lvl="0" marL="457200" rtl="0" algn="l">
              <a:spcBef>
                <a:spcPts val="0"/>
              </a:spcBef>
              <a:spcAft>
                <a:spcPts val="0"/>
              </a:spcAft>
              <a:buSzPts val="2000"/>
              <a:buChar char="●"/>
            </a:pPr>
            <a:r>
              <a:rPr lang="en" sz="2000"/>
              <a:t>Litigation Support</a:t>
            </a:r>
            <a:endParaRPr sz="2000"/>
          </a:p>
          <a:p>
            <a:pPr indent="-355600" lvl="0" marL="457200" rtl="0" algn="l">
              <a:spcBef>
                <a:spcPts val="0"/>
              </a:spcBef>
              <a:spcAft>
                <a:spcPts val="0"/>
              </a:spcAft>
              <a:buSzPts val="2000"/>
              <a:buChar char="●"/>
            </a:pPr>
            <a:r>
              <a:rPr lang="en" sz="2000"/>
              <a:t>Regulatory Compliance Monitoring</a:t>
            </a:r>
            <a:endParaRPr sz="2000"/>
          </a:p>
          <a:p>
            <a:pPr indent="-355600" lvl="0" marL="457200" rtl="0" algn="l">
              <a:spcBef>
                <a:spcPts val="0"/>
              </a:spcBef>
              <a:spcAft>
                <a:spcPts val="0"/>
              </a:spcAft>
              <a:buSzPts val="2000"/>
              <a:buChar char="●"/>
            </a:pPr>
            <a:r>
              <a:rPr lang="en" sz="2000"/>
              <a:t>Intellectual Property Management</a:t>
            </a:r>
            <a:endParaRPr sz="2000"/>
          </a:p>
          <a:p>
            <a:pPr indent="-355600" lvl="0" marL="457200" rtl="0" algn="l">
              <a:spcBef>
                <a:spcPts val="0"/>
              </a:spcBef>
              <a:spcAft>
                <a:spcPts val="0"/>
              </a:spcAft>
              <a:buSzPts val="2000"/>
              <a:buChar char="●"/>
            </a:pPr>
            <a:r>
              <a:rPr lang="en" sz="2000"/>
              <a:t>Legal Chatbots for Client Assistance</a:t>
            </a:r>
            <a:endParaRPr sz="2000"/>
          </a:p>
          <a:p>
            <a:pPr indent="-355600" lvl="0" marL="457200" rtl="0" algn="l">
              <a:spcBef>
                <a:spcPts val="0"/>
              </a:spcBef>
              <a:spcAft>
                <a:spcPts val="0"/>
              </a:spcAft>
              <a:buSzPts val="2000"/>
              <a:buChar char="●"/>
            </a:pPr>
            <a:r>
              <a:rPr lang="en" sz="2000"/>
              <a:t>E-Discovery and Evidence Analysis</a:t>
            </a:r>
            <a:endParaRPr sz="2000"/>
          </a:p>
          <a:p>
            <a:pPr indent="-355600" lvl="0" marL="457200" rtl="0" algn="l">
              <a:spcBef>
                <a:spcPts val="0"/>
              </a:spcBef>
              <a:spcAft>
                <a:spcPts val="0"/>
              </a:spcAft>
              <a:buSzPts val="2000"/>
              <a:buChar char="●"/>
            </a:pPr>
            <a:r>
              <a:rPr lang="en" sz="2000"/>
              <a:t>Risk Assessment and Management</a:t>
            </a:r>
            <a:endParaRPr sz="2000"/>
          </a:p>
          <a:p>
            <a:pPr indent="-355600" lvl="0" marL="457200" rtl="0" algn="l">
              <a:spcBef>
                <a:spcPts val="0"/>
              </a:spcBef>
              <a:spcAft>
                <a:spcPts val="0"/>
              </a:spcAft>
              <a:buSzPts val="2000"/>
              <a:buChar char="●"/>
            </a:pPr>
            <a:r>
              <a:rPr lang="en" sz="2000"/>
              <a:t>Legal Education and Training</a:t>
            </a:r>
            <a:endParaRPr sz="20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225" name="Google Shape;225;p36"/>
          <p:cNvPicPr preferRelativeResize="0"/>
          <p:nvPr/>
        </p:nvPicPr>
        <p:blipFill>
          <a:blip r:embed="rId3">
            <a:alphaModFix/>
          </a:blip>
          <a:stretch>
            <a:fillRect/>
          </a:stretch>
        </p:blipFill>
        <p:spPr>
          <a:xfrm>
            <a:off x="5415875" y="818800"/>
            <a:ext cx="3767099" cy="36638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 of GAI in HR</a:t>
            </a:r>
            <a:endParaRPr/>
          </a:p>
        </p:txBody>
      </p:sp>
      <p:sp>
        <p:nvSpPr>
          <p:cNvPr id="231" name="Google Shape;231;p37"/>
          <p:cNvSpPr txBox="1"/>
          <p:nvPr>
            <p:ph idx="1" type="body"/>
          </p:nvPr>
        </p:nvSpPr>
        <p:spPr>
          <a:xfrm>
            <a:off x="250200" y="722275"/>
            <a:ext cx="4821900" cy="4103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Resume Screening and Candidate Shortlisting</a:t>
            </a:r>
            <a:endParaRPr sz="1600"/>
          </a:p>
          <a:p>
            <a:pPr indent="-330200" lvl="0" marL="457200" rtl="0" algn="l">
              <a:spcBef>
                <a:spcPts val="0"/>
              </a:spcBef>
              <a:spcAft>
                <a:spcPts val="0"/>
              </a:spcAft>
              <a:buSzPts val="1600"/>
              <a:buChar char="●"/>
            </a:pPr>
            <a:r>
              <a:rPr lang="en" sz="1600"/>
              <a:t>Employee Onboarding Automation</a:t>
            </a:r>
            <a:endParaRPr sz="1600"/>
          </a:p>
          <a:p>
            <a:pPr indent="-330200" lvl="0" marL="457200" rtl="0" algn="l">
              <a:spcBef>
                <a:spcPts val="0"/>
              </a:spcBef>
              <a:spcAft>
                <a:spcPts val="0"/>
              </a:spcAft>
              <a:buSzPts val="1600"/>
              <a:buChar char="●"/>
            </a:pPr>
            <a:r>
              <a:rPr lang="en" sz="1600"/>
              <a:t>Training and Development Programs</a:t>
            </a:r>
            <a:endParaRPr sz="1600"/>
          </a:p>
          <a:p>
            <a:pPr indent="-330200" lvl="0" marL="457200" rtl="0" algn="l">
              <a:spcBef>
                <a:spcPts val="0"/>
              </a:spcBef>
              <a:spcAft>
                <a:spcPts val="0"/>
              </a:spcAft>
              <a:buSzPts val="1600"/>
              <a:buChar char="●"/>
            </a:pPr>
            <a:r>
              <a:rPr lang="en" sz="1600"/>
              <a:t>Employee Engagement and Feedback Analysis</a:t>
            </a:r>
            <a:endParaRPr sz="1600"/>
          </a:p>
          <a:p>
            <a:pPr indent="-330200" lvl="0" marL="457200" rtl="0" algn="l">
              <a:spcBef>
                <a:spcPts val="0"/>
              </a:spcBef>
              <a:spcAft>
                <a:spcPts val="0"/>
              </a:spcAft>
              <a:buSzPts val="1600"/>
              <a:buChar char="●"/>
            </a:pPr>
            <a:r>
              <a:rPr lang="en" sz="1600"/>
              <a:t>Policy and Compliance Documentation</a:t>
            </a:r>
            <a:endParaRPr sz="1600"/>
          </a:p>
          <a:p>
            <a:pPr indent="-330200" lvl="0" marL="457200" rtl="0" algn="l">
              <a:spcBef>
                <a:spcPts val="0"/>
              </a:spcBef>
              <a:spcAft>
                <a:spcPts val="0"/>
              </a:spcAft>
              <a:buSzPts val="1600"/>
              <a:buChar char="●"/>
            </a:pPr>
            <a:r>
              <a:rPr lang="en" sz="1600"/>
              <a:t>Talent Management and Succession Planning</a:t>
            </a:r>
            <a:endParaRPr sz="1600"/>
          </a:p>
          <a:p>
            <a:pPr indent="-330200" lvl="0" marL="457200" rtl="0" algn="l">
              <a:spcBef>
                <a:spcPts val="0"/>
              </a:spcBef>
              <a:spcAft>
                <a:spcPts val="0"/>
              </a:spcAft>
              <a:buSzPts val="1600"/>
              <a:buChar char="●"/>
            </a:pPr>
            <a:r>
              <a:rPr lang="en" sz="1600"/>
              <a:t>Internal Communication Enhancement</a:t>
            </a:r>
            <a:endParaRPr sz="1600"/>
          </a:p>
          <a:p>
            <a:pPr indent="-330200" lvl="0" marL="457200" rtl="0" algn="l">
              <a:spcBef>
                <a:spcPts val="0"/>
              </a:spcBef>
              <a:spcAft>
                <a:spcPts val="0"/>
              </a:spcAft>
              <a:buSzPts val="1600"/>
              <a:buChar char="●"/>
            </a:pPr>
            <a:r>
              <a:rPr lang="en" sz="1600"/>
              <a:t>Performance Review and Feedback Generation</a:t>
            </a:r>
            <a:endParaRPr sz="1600"/>
          </a:p>
          <a:p>
            <a:pPr indent="-330200" lvl="0" marL="457200" rtl="0" algn="l">
              <a:spcBef>
                <a:spcPts val="0"/>
              </a:spcBef>
              <a:spcAft>
                <a:spcPts val="0"/>
              </a:spcAft>
              <a:buSzPts val="1600"/>
              <a:buChar char="●"/>
            </a:pPr>
            <a:r>
              <a:rPr lang="en" sz="1600"/>
              <a:t>Diversity and Inclusion Initiative Support</a:t>
            </a:r>
            <a:endParaRPr sz="1600"/>
          </a:p>
          <a:p>
            <a:pPr indent="-330200" lvl="0" marL="457200" rtl="0" algn="l">
              <a:spcBef>
                <a:spcPts val="0"/>
              </a:spcBef>
              <a:spcAft>
                <a:spcPts val="0"/>
              </a:spcAft>
              <a:buSzPts val="1600"/>
              <a:buChar char="●"/>
            </a:pPr>
            <a:r>
              <a:rPr lang="en" sz="1600"/>
              <a:t>Conflict Resolution and Mediation Assistance</a:t>
            </a:r>
            <a:endParaRPr sz="16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232" name="Google Shape;232;p37"/>
          <p:cNvPicPr preferRelativeResize="0"/>
          <p:nvPr/>
        </p:nvPicPr>
        <p:blipFill>
          <a:blip r:embed="rId3">
            <a:alphaModFix/>
          </a:blip>
          <a:stretch>
            <a:fillRect/>
          </a:stretch>
        </p:blipFill>
        <p:spPr>
          <a:xfrm>
            <a:off x="4953101" y="779025"/>
            <a:ext cx="4054398" cy="4103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Cases of GAI in eCommerce</a:t>
            </a:r>
            <a:endParaRPr/>
          </a:p>
        </p:txBody>
      </p:sp>
      <p:sp>
        <p:nvSpPr>
          <p:cNvPr id="238" name="Google Shape;238;p38"/>
          <p:cNvSpPr txBox="1"/>
          <p:nvPr>
            <p:ph idx="1" type="body"/>
          </p:nvPr>
        </p:nvSpPr>
        <p:spPr>
          <a:xfrm>
            <a:off x="250200" y="722275"/>
            <a:ext cx="4591200" cy="410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Product Description Generation</a:t>
            </a:r>
            <a:endParaRPr sz="1800"/>
          </a:p>
          <a:p>
            <a:pPr indent="-342900" lvl="0" marL="457200" rtl="0" algn="l">
              <a:spcBef>
                <a:spcPts val="0"/>
              </a:spcBef>
              <a:spcAft>
                <a:spcPts val="0"/>
              </a:spcAft>
              <a:buSzPts val="1800"/>
              <a:buChar char="●"/>
            </a:pPr>
            <a:r>
              <a:rPr lang="en" sz="1800"/>
              <a:t>Customer Service Chatbots</a:t>
            </a:r>
            <a:endParaRPr sz="1800"/>
          </a:p>
          <a:p>
            <a:pPr indent="-342900" lvl="0" marL="457200" rtl="0" algn="l">
              <a:spcBef>
                <a:spcPts val="0"/>
              </a:spcBef>
              <a:spcAft>
                <a:spcPts val="0"/>
              </a:spcAft>
              <a:buSzPts val="1800"/>
              <a:buChar char="●"/>
            </a:pPr>
            <a:r>
              <a:rPr lang="en" sz="1800"/>
              <a:t>Personalized Product Recommendations</a:t>
            </a:r>
            <a:endParaRPr sz="1800"/>
          </a:p>
          <a:p>
            <a:pPr indent="-342900" lvl="0" marL="457200" rtl="0" algn="l">
              <a:spcBef>
                <a:spcPts val="0"/>
              </a:spcBef>
              <a:spcAft>
                <a:spcPts val="0"/>
              </a:spcAft>
              <a:buSzPts val="1800"/>
              <a:buChar char="●"/>
            </a:pPr>
            <a:r>
              <a:rPr lang="en" sz="1800"/>
              <a:t>Review and Feedback Analysis</a:t>
            </a:r>
            <a:endParaRPr sz="1800"/>
          </a:p>
          <a:p>
            <a:pPr indent="-342900" lvl="0" marL="457200" rtl="0" algn="l">
              <a:spcBef>
                <a:spcPts val="0"/>
              </a:spcBef>
              <a:spcAft>
                <a:spcPts val="0"/>
              </a:spcAft>
              <a:buSzPts val="1800"/>
              <a:buChar char="●"/>
            </a:pPr>
            <a:r>
              <a:rPr lang="en" sz="1800"/>
              <a:t>Market Trend Analysis</a:t>
            </a:r>
            <a:endParaRPr sz="1800"/>
          </a:p>
          <a:p>
            <a:pPr indent="-342900" lvl="0" marL="457200" rtl="0" algn="l">
              <a:spcBef>
                <a:spcPts val="0"/>
              </a:spcBef>
              <a:spcAft>
                <a:spcPts val="0"/>
              </a:spcAft>
              <a:buSzPts val="1800"/>
              <a:buChar char="●"/>
            </a:pPr>
            <a:r>
              <a:rPr lang="en" sz="1800"/>
              <a:t>Inventory and Supply Chain Management</a:t>
            </a:r>
            <a:endParaRPr sz="1800"/>
          </a:p>
          <a:p>
            <a:pPr indent="-342900" lvl="0" marL="457200" rtl="0" algn="l">
              <a:spcBef>
                <a:spcPts val="0"/>
              </a:spcBef>
              <a:spcAft>
                <a:spcPts val="0"/>
              </a:spcAft>
              <a:buSzPts val="1800"/>
              <a:buChar char="●"/>
            </a:pPr>
            <a:r>
              <a:rPr lang="en" sz="1800"/>
              <a:t>Pricing Strategy Optimization</a:t>
            </a:r>
            <a:endParaRPr sz="1800"/>
          </a:p>
          <a:p>
            <a:pPr indent="-342900" lvl="0" marL="457200" rtl="0" algn="l">
              <a:spcBef>
                <a:spcPts val="0"/>
              </a:spcBef>
              <a:spcAft>
                <a:spcPts val="0"/>
              </a:spcAft>
              <a:buSzPts val="1800"/>
              <a:buChar char="●"/>
            </a:pPr>
            <a:r>
              <a:rPr lang="en" sz="1800"/>
              <a:t>Email Marketing and Engagement</a:t>
            </a:r>
            <a:endParaRPr sz="1800"/>
          </a:p>
          <a:p>
            <a:pPr indent="-342900" lvl="0" marL="457200" rtl="0" algn="l">
              <a:spcBef>
                <a:spcPts val="0"/>
              </a:spcBef>
              <a:spcAft>
                <a:spcPts val="0"/>
              </a:spcAft>
              <a:buSzPts val="1800"/>
              <a:buChar char="●"/>
            </a:pPr>
            <a:r>
              <a:rPr lang="en" sz="1800"/>
              <a:t>Social Media Content Creation</a:t>
            </a:r>
            <a:endParaRPr sz="1800"/>
          </a:p>
          <a:p>
            <a:pPr indent="-342900" lvl="0" marL="457200" rtl="0" algn="l">
              <a:spcBef>
                <a:spcPts val="0"/>
              </a:spcBef>
              <a:spcAft>
                <a:spcPts val="0"/>
              </a:spcAft>
              <a:buSzPts val="1800"/>
              <a:buChar char="●"/>
            </a:pPr>
            <a:r>
              <a:rPr lang="en" sz="1800"/>
              <a:t>Fraud Detection and Prevention</a:t>
            </a:r>
            <a:endParaRPr sz="18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239" name="Google Shape;239;p38"/>
          <p:cNvPicPr preferRelativeResize="0"/>
          <p:nvPr/>
        </p:nvPicPr>
        <p:blipFill>
          <a:blip r:embed="rId3">
            <a:alphaModFix/>
          </a:blip>
          <a:stretch>
            <a:fillRect/>
          </a:stretch>
        </p:blipFill>
        <p:spPr>
          <a:xfrm>
            <a:off x="4993800" y="810825"/>
            <a:ext cx="3997800" cy="400954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0" y="820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LLM Training</a:t>
            </a:r>
            <a:endParaRPr/>
          </a:p>
        </p:txBody>
      </p:sp>
      <p:sp>
        <p:nvSpPr>
          <p:cNvPr id="245" name="Google Shape;245;p39"/>
          <p:cNvSpPr/>
          <p:nvPr/>
        </p:nvSpPr>
        <p:spPr>
          <a:xfrm>
            <a:off x="3308475" y="1555700"/>
            <a:ext cx="2597700" cy="2597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Untrained</a:t>
            </a:r>
            <a:endParaRPr sz="2400">
              <a:solidFill>
                <a:srgbClr val="FFFFFF"/>
              </a:solidFill>
            </a:endParaRPr>
          </a:p>
          <a:p>
            <a:pPr indent="0" lvl="0" marL="0" rtl="0" algn="ctr">
              <a:spcBef>
                <a:spcPts val="0"/>
              </a:spcBef>
              <a:spcAft>
                <a:spcPts val="0"/>
              </a:spcAft>
              <a:buNone/>
            </a:pPr>
            <a:r>
              <a:rPr lang="en" sz="2400">
                <a:solidFill>
                  <a:srgbClr val="FFFFFF"/>
                </a:solidFill>
              </a:rPr>
              <a:t>Large Language Model</a:t>
            </a:r>
            <a:endParaRPr sz="2400">
              <a:solidFill>
                <a:srgbClr val="FFFFFF"/>
              </a:solidFill>
            </a:endParaRPr>
          </a:p>
        </p:txBody>
      </p:sp>
      <p:sp>
        <p:nvSpPr>
          <p:cNvPr id="246" name="Google Shape;246;p39"/>
          <p:cNvSpPr/>
          <p:nvPr/>
        </p:nvSpPr>
        <p:spPr>
          <a:xfrm>
            <a:off x="2372350" y="2300050"/>
            <a:ext cx="848700" cy="923100"/>
          </a:xfrm>
          <a:prstGeom prst="rightArrow">
            <a:avLst>
              <a:gd fmla="val 50000" name="adj1"/>
              <a:gd fmla="val 50000" name="adj2"/>
            </a:avLst>
          </a:prstGeom>
          <a:solidFill>
            <a:srgbClr val="0E94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9"/>
          <p:cNvSpPr/>
          <p:nvPr/>
        </p:nvSpPr>
        <p:spPr>
          <a:xfrm>
            <a:off x="6023225" y="2300050"/>
            <a:ext cx="848700" cy="923100"/>
          </a:xfrm>
          <a:prstGeom prst="rightArrow">
            <a:avLst>
              <a:gd fmla="val 50000" name="adj1"/>
              <a:gd fmla="val 50000" name="adj2"/>
            </a:avLst>
          </a:prstGeom>
          <a:solidFill>
            <a:srgbClr val="0E94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txBox="1"/>
          <p:nvPr/>
        </p:nvSpPr>
        <p:spPr>
          <a:xfrm>
            <a:off x="102950" y="2003650"/>
            <a:ext cx="2444700" cy="17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Large Data Source</a:t>
            </a:r>
            <a:endParaRPr sz="1800"/>
          </a:p>
          <a:p>
            <a:pPr indent="-342900" lvl="0" marL="457200" rtl="0" algn="l">
              <a:spcBef>
                <a:spcPts val="0"/>
              </a:spcBef>
              <a:spcAft>
                <a:spcPts val="0"/>
              </a:spcAft>
              <a:buSzPts val="1800"/>
              <a:buChar char="●"/>
            </a:pPr>
            <a:r>
              <a:rPr lang="en" sz="1800"/>
              <a:t>Wikipedia</a:t>
            </a:r>
            <a:endParaRPr sz="1800"/>
          </a:p>
          <a:p>
            <a:pPr indent="-342900" lvl="0" marL="457200" rtl="0" algn="l">
              <a:spcBef>
                <a:spcPts val="0"/>
              </a:spcBef>
              <a:spcAft>
                <a:spcPts val="0"/>
              </a:spcAft>
              <a:buSzPts val="1800"/>
              <a:buChar char="●"/>
            </a:pPr>
            <a:r>
              <a:rPr lang="en" sz="1800"/>
              <a:t>Crawl Internet</a:t>
            </a:r>
            <a:endParaRPr sz="1800"/>
          </a:p>
          <a:p>
            <a:pPr indent="-342900" lvl="0" marL="457200" rtl="0" algn="l">
              <a:spcBef>
                <a:spcPts val="0"/>
              </a:spcBef>
              <a:spcAft>
                <a:spcPts val="0"/>
              </a:spcAft>
              <a:buSzPts val="1800"/>
              <a:buChar char="●"/>
            </a:pPr>
            <a:r>
              <a:rPr lang="en" sz="1800"/>
              <a:t>Other sources eg ebooks…</a:t>
            </a:r>
            <a:endParaRPr sz="1800"/>
          </a:p>
        </p:txBody>
      </p:sp>
      <p:sp>
        <p:nvSpPr>
          <p:cNvPr id="249" name="Google Shape;249;p39"/>
          <p:cNvSpPr txBox="1"/>
          <p:nvPr/>
        </p:nvSpPr>
        <p:spPr>
          <a:xfrm>
            <a:off x="6961100" y="2486150"/>
            <a:ext cx="20991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Text Output</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0" y="820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LLM Inference </a:t>
            </a:r>
            <a:endParaRPr/>
          </a:p>
        </p:txBody>
      </p:sp>
      <p:sp>
        <p:nvSpPr>
          <p:cNvPr id="255" name="Google Shape;255;p40"/>
          <p:cNvSpPr/>
          <p:nvPr/>
        </p:nvSpPr>
        <p:spPr>
          <a:xfrm>
            <a:off x="3079875" y="1555700"/>
            <a:ext cx="2597700" cy="2597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Trained</a:t>
            </a:r>
            <a:br>
              <a:rPr lang="en" sz="2400">
                <a:solidFill>
                  <a:srgbClr val="FFFFFF"/>
                </a:solidFill>
              </a:rPr>
            </a:br>
            <a:r>
              <a:rPr lang="en" sz="2400">
                <a:solidFill>
                  <a:srgbClr val="FFFFFF"/>
                </a:solidFill>
              </a:rPr>
              <a:t>Large Language Model</a:t>
            </a:r>
            <a:endParaRPr sz="2400">
              <a:solidFill>
                <a:srgbClr val="FFFFFF"/>
              </a:solidFill>
            </a:endParaRPr>
          </a:p>
        </p:txBody>
      </p:sp>
      <p:sp>
        <p:nvSpPr>
          <p:cNvPr id="256" name="Google Shape;256;p40"/>
          <p:cNvSpPr/>
          <p:nvPr/>
        </p:nvSpPr>
        <p:spPr>
          <a:xfrm>
            <a:off x="2143750" y="2300050"/>
            <a:ext cx="848700" cy="923100"/>
          </a:xfrm>
          <a:prstGeom prst="rightArrow">
            <a:avLst>
              <a:gd fmla="val 50000" name="adj1"/>
              <a:gd fmla="val 50000" name="adj2"/>
            </a:avLst>
          </a:prstGeom>
          <a:solidFill>
            <a:srgbClr val="0E94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a:off x="5794625" y="2300050"/>
            <a:ext cx="848700" cy="923100"/>
          </a:xfrm>
          <a:prstGeom prst="rightArrow">
            <a:avLst>
              <a:gd fmla="val 50000" name="adj1"/>
              <a:gd fmla="val 50000" name="adj2"/>
            </a:avLst>
          </a:prstGeom>
          <a:solidFill>
            <a:srgbClr val="0E945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0"/>
          <p:cNvSpPr txBox="1"/>
          <p:nvPr/>
        </p:nvSpPr>
        <p:spPr>
          <a:xfrm>
            <a:off x="278900" y="2495550"/>
            <a:ext cx="20991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Prompt</a:t>
            </a:r>
            <a:endParaRPr sz="2400"/>
          </a:p>
        </p:txBody>
      </p:sp>
      <p:sp>
        <p:nvSpPr>
          <p:cNvPr id="259" name="Google Shape;259;p40"/>
          <p:cNvSpPr txBox="1"/>
          <p:nvPr/>
        </p:nvSpPr>
        <p:spPr>
          <a:xfrm>
            <a:off x="6732500" y="2486150"/>
            <a:ext cx="2099100" cy="43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Text Output</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LLM Autoregressive Model</a:t>
            </a:r>
            <a:endParaRPr/>
          </a:p>
        </p:txBody>
      </p:sp>
      <p:grpSp>
        <p:nvGrpSpPr>
          <p:cNvPr id="265" name="Google Shape;265;p41"/>
          <p:cNvGrpSpPr/>
          <p:nvPr/>
        </p:nvGrpSpPr>
        <p:grpSpPr>
          <a:xfrm>
            <a:off x="227175" y="1218550"/>
            <a:ext cx="8840625" cy="1755600"/>
            <a:chOff x="303375" y="761350"/>
            <a:chExt cx="8840625" cy="1755600"/>
          </a:xfrm>
        </p:grpSpPr>
        <p:sp>
          <p:nvSpPr>
            <p:cNvPr id="266" name="Google Shape;266;p41"/>
            <p:cNvSpPr/>
            <p:nvPr/>
          </p:nvSpPr>
          <p:spPr>
            <a:xfrm>
              <a:off x="3040300" y="1592350"/>
              <a:ext cx="1622100" cy="92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GPT</a:t>
              </a:r>
              <a:endParaRPr/>
            </a:p>
          </p:txBody>
        </p:sp>
        <p:sp>
          <p:nvSpPr>
            <p:cNvPr id="267" name="Google Shape;267;p41"/>
            <p:cNvSpPr txBox="1"/>
            <p:nvPr/>
          </p:nvSpPr>
          <p:spPr>
            <a:xfrm>
              <a:off x="303375" y="1641350"/>
              <a:ext cx="18294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"Singapore Press Holdings (SPH) is a leading"</a:t>
              </a:r>
              <a:endParaRPr/>
            </a:p>
          </p:txBody>
        </p:sp>
        <p:cxnSp>
          <p:nvCxnSpPr>
            <p:cNvPr id="268" name="Google Shape;268;p41"/>
            <p:cNvCxnSpPr/>
            <p:nvPr/>
          </p:nvCxnSpPr>
          <p:spPr>
            <a:xfrm>
              <a:off x="5934250" y="2348750"/>
              <a:ext cx="1605300" cy="8400"/>
            </a:xfrm>
            <a:prstGeom prst="straightConnector1">
              <a:avLst/>
            </a:prstGeom>
            <a:noFill/>
            <a:ln cap="flat" cmpd="sng" w="9525">
              <a:solidFill>
                <a:schemeClr val="dk2"/>
              </a:solidFill>
              <a:prstDash val="solid"/>
              <a:round/>
              <a:headEnd len="med" w="med" type="none"/>
              <a:tailEnd len="med" w="med" type="none"/>
            </a:ln>
          </p:spPr>
        </p:cxnSp>
        <p:sp>
          <p:nvSpPr>
            <p:cNvPr id="269" name="Google Shape;269;p41"/>
            <p:cNvSpPr/>
            <p:nvPr/>
          </p:nvSpPr>
          <p:spPr>
            <a:xfrm>
              <a:off x="6152750" y="1903250"/>
              <a:ext cx="176400" cy="44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6574075" y="1498850"/>
              <a:ext cx="176400" cy="84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7071075" y="1641050"/>
              <a:ext cx="176400" cy="70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txBox="1"/>
            <p:nvPr/>
          </p:nvSpPr>
          <p:spPr>
            <a:xfrm>
              <a:off x="6232600" y="1130100"/>
              <a:ext cx="13071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Media</a:t>
              </a:r>
              <a:endParaRPr sz="1000"/>
            </a:p>
          </p:txBody>
        </p:sp>
        <p:sp>
          <p:nvSpPr>
            <p:cNvPr id="273" name="Google Shape;273;p41"/>
            <p:cNvSpPr txBox="1"/>
            <p:nvPr/>
          </p:nvSpPr>
          <p:spPr>
            <a:xfrm>
              <a:off x="6896625" y="1322350"/>
              <a:ext cx="10086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Health</a:t>
              </a:r>
              <a:endParaRPr sz="1000"/>
            </a:p>
          </p:txBody>
        </p:sp>
        <p:sp>
          <p:nvSpPr>
            <p:cNvPr id="274" name="Google Shape;274;p41"/>
            <p:cNvSpPr txBox="1"/>
            <p:nvPr/>
          </p:nvSpPr>
          <p:spPr>
            <a:xfrm>
              <a:off x="5569913" y="1592350"/>
              <a:ext cx="11343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Sport.</a:t>
              </a:r>
              <a:endParaRPr sz="1000"/>
            </a:p>
          </p:txBody>
        </p:sp>
        <p:sp>
          <p:nvSpPr>
            <p:cNvPr id="275" name="Google Shape;275;p41"/>
            <p:cNvSpPr/>
            <p:nvPr/>
          </p:nvSpPr>
          <p:spPr>
            <a:xfrm>
              <a:off x="2099025" y="1870300"/>
              <a:ext cx="8067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4830475" y="1810550"/>
              <a:ext cx="8067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txBox="1"/>
            <p:nvPr/>
          </p:nvSpPr>
          <p:spPr>
            <a:xfrm>
              <a:off x="5085700" y="761350"/>
              <a:ext cx="33024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output is different each time</a:t>
              </a:r>
              <a:endParaRPr/>
            </a:p>
          </p:txBody>
        </p:sp>
        <p:sp>
          <p:nvSpPr>
            <p:cNvPr id="278" name="Google Shape;278;p41"/>
            <p:cNvSpPr txBox="1"/>
            <p:nvPr/>
          </p:nvSpPr>
          <p:spPr>
            <a:xfrm>
              <a:off x="7314600" y="1784650"/>
              <a:ext cx="18294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"Media"</a:t>
              </a:r>
              <a:endParaRPr/>
            </a:p>
          </p:txBody>
        </p:sp>
      </p:grpSp>
      <p:grpSp>
        <p:nvGrpSpPr>
          <p:cNvPr id="279" name="Google Shape;279;p41"/>
          <p:cNvGrpSpPr/>
          <p:nvPr/>
        </p:nvGrpSpPr>
        <p:grpSpPr>
          <a:xfrm>
            <a:off x="269675" y="3046350"/>
            <a:ext cx="8832300" cy="1626050"/>
            <a:chOff x="422075" y="2436750"/>
            <a:chExt cx="8832300" cy="1626050"/>
          </a:xfrm>
        </p:grpSpPr>
        <p:sp>
          <p:nvSpPr>
            <p:cNvPr id="280" name="Google Shape;280;p41"/>
            <p:cNvSpPr/>
            <p:nvPr/>
          </p:nvSpPr>
          <p:spPr>
            <a:xfrm>
              <a:off x="3150675" y="3138200"/>
              <a:ext cx="1622100" cy="92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GPT</a:t>
              </a:r>
              <a:endParaRPr/>
            </a:p>
          </p:txBody>
        </p:sp>
        <p:sp>
          <p:nvSpPr>
            <p:cNvPr id="281" name="Google Shape;281;p41"/>
            <p:cNvSpPr txBox="1"/>
            <p:nvPr/>
          </p:nvSpPr>
          <p:spPr>
            <a:xfrm>
              <a:off x="422075" y="3258300"/>
              <a:ext cx="18294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solidFill>
                    <a:schemeClr val="dk1"/>
                  </a:solidFill>
                </a:rPr>
                <a:t>Singapore Press Holdings (SPH) is a leading media"</a:t>
              </a:r>
              <a:endParaRPr/>
            </a:p>
          </p:txBody>
        </p:sp>
        <p:cxnSp>
          <p:nvCxnSpPr>
            <p:cNvPr id="282" name="Google Shape;282;p41"/>
            <p:cNvCxnSpPr/>
            <p:nvPr/>
          </p:nvCxnSpPr>
          <p:spPr>
            <a:xfrm>
              <a:off x="6044625" y="3894600"/>
              <a:ext cx="1605300" cy="8400"/>
            </a:xfrm>
            <a:prstGeom prst="straightConnector1">
              <a:avLst/>
            </a:prstGeom>
            <a:noFill/>
            <a:ln cap="flat" cmpd="sng" w="9525">
              <a:solidFill>
                <a:schemeClr val="dk2"/>
              </a:solidFill>
              <a:prstDash val="solid"/>
              <a:round/>
              <a:headEnd len="med" w="med" type="none"/>
              <a:tailEnd len="med" w="med" type="none"/>
            </a:ln>
          </p:spPr>
        </p:cxnSp>
        <p:sp>
          <p:nvSpPr>
            <p:cNvPr id="283" name="Google Shape;283;p41"/>
            <p:cNvSpPr/>
            <p:nvPr/>
          </p:nvSpPr>
          <p:spPr>
            <a:xfrm>
              <a:off x="6263125" y="3244850"/>
              <a:ext cx="176400" cy="64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p:nvPr/>
          </p:nvSpPr>
          <p:spPr>
            <a:xfrm>
              <a:off x="6684450" y="3672725"/>
              <a:ext cx="176400" cy="222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p:nvPr/>
          </p:nvSpPr>
          <p:spPr>
            <a:xfrm>
              <a:off x="7181450" y="2748250"/>
              <a:ext cx="176400" cy="11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txBox="1"/>
            <p:nvPr/>
          </p:nvSpPr>
          <p:spPr>
            <a:xfrm>
              <a:off x="6399850" y="3272600"/>
              <a:ext cx="8067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Company</a:t>
              </a:r>
              <a:endParaRPr sz="1000"/>
            </a:p>
          </p:txBody>
        </p:sp>
        <p:sp>
          <p:nvSpPr>
            <p:cNvPr id="287" name="Google Shape;287;p41"/>
            <p:cNvSpPr txBox="1"/>
            <p:nvPr/>
          </p:nvSpPr>
          <p:spPr>
            <a:xfrm>
              <a:off x="6881850" y="2436750"/>
              <a:ext cx="10272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Organization</a:t>
              </a:r>
              <a:endParaRPr sz="1000"/>
            </a:p>
          </p:txBody>
        </p:sp>
        <p:sp>
          <p:nvSpPr>
            <p:cNvPr id="288" name="Google Shape;288;p41"/>
            <p:cNvSpPr txBox="1"/>
            <p:nvPr/>
          </p:nvSpPr>
          <p:spPr>
            <a:xfrm>
              <a:off x="5747538" y="2833738"/>
              <a:ext cx="1134300" cy="3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School</a:t>
              </a:r>
              <a:endParaRPr sz="1000"/>
            </a:p>
          </p:txBody>
        </p:sp>
        <p:sp>
          <p:nvSpPr>
            <p:cNvPr id="289" name="Google Shape;289;p41"/>
            <p:cNvSpPr/>
            <p:nvPr/>
          </p:nvSpPr>
          <p:spPr>
            <a:xfrm>
              <a:off x="2209400" y="3416150"/>
              <a:ext cx="8067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p:nvPr/>
          </p:nvSpPr>
          <p:spPr>
            <a:xfrm>
              <a:off x="4940850" y="3356400"/>
              <a:ext cx="8067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txBox="1"/>
            <p:nvPr/>
          </p:nvSpPr>
          <p:spPr>
            <a:xfrm>
              <a:off x="7424975" y="3330500"/>
              <a:ext cx="18294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"Organization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0" y="82075"/>
            <a:ext cx="9144000" cy="126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LLM Autoregressive Model</a:t>
            </a:r>
            <a:endParaRPr/>
          </a:p>
        </p:txBody>
      </p:sp>
      <p:sp>
        <p:nvSpPr>
          <p:cNvPr id="297" name="Google Shape;297;p42"/>
          <p:cNvSpPr txBox="1"/>
          <p:nvPr/>
        </p:nvSpPr>
        <p:spPr>
          <a:xfrm>
            <a:off x="604300" y="2285388"/>
            <a:ext cx="1139700" cy="572700"/>
          </a:xfrm>
          <a:prstGeom prst="rect">
            <a:avLst/>
          </a:prstGeom>
          <a:solidFill>
            <a:schemeClr val="accent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Roses </a:t>
            </a:r>
            <a:endParaRPr sz="2400"/>
          </a:p>
        </p:txBody>
      </p:sp>
      <p:sp>
        <p:nvSpPr>
          <p:cNvPr id="298" name="Google Shape;298;p42"/>
          <p:cNvSpPr txBox="1"/>
          <p:nvPr/>
        </p:nvSpPr>
        <p:spPr>
          <a:xfrm>
            <a:off x="1955050" y="2285388"/>
            <a:ext cx="1139700" cy="5727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Are </a:t>
            </a:r>
            <a:endParaRPr sz="2400"/>
          </a:p>
        </p:txBody>
      </p:sp>
      <p:sp>
        <p:nvSpPr>
          <p:cNvPr id="299" name="Google Shape;299;p42"/>
          <p:cNvSpPr txBox="1"/>
          <p:nvPr/>
        </p:nvSpPr>
        <p:spPr>
          <a:xfrm>
            <a:off x="3305800" y="2285388"/>
            <a:ext cx="1139700" cy="572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Red </a:t>
            </a:r>
            <a:endParaRPr sz="2400"/>
          </a:p>
        </p:txBody>
      </p:sp>
      <p:sp>
        <p:nvSpPr>
          <p:cNvPr id="300" name="Google Shape;300;p42"/>
          <p:cNvSpPr txBox="1"/>
          <p:nvPr/>
        </p:nvSpPr>
        <p:spPr>
          <a:xfrm>
            <a:off x="4656550" y="2285388"/>
            <a:ext cx="1356000" cy="5727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Violets</a:t>
            </a:r>
            <a:endParaRPr sz="2400"/>
          </a:p>
        </p:txBody>
      </p:sp>
      <p:sp>
        <p:nvSpPr>
          <p:cNvPr id="301" name="Google Shape;301;p42"/>
          <p:cNvSpPr txBox="1"/>
          <p:nvPr/>
        </p:nvSpPr>
        <p:spPr>
          <a:xfrm>
            <a:off x="6223600" y="2285388"/>
            <a:ext cx="927600" cy="572700"/>
          </a:xfrm>
          <a:prstGeom prst="rect">
            <a:avLst/>
          </a:prstGeom>
          <a:solidFill>
            <a:srgbClr val="EA999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Are</a:t>
            </a:r>
            <a:endParaRPr sz="2400"/>
          </a:p>
        </p:txBody>
      </p:sp>
      <p:sp>
        <p:nvSpPr>
          <p:cNvPr id="302" name="Google Shape;302;p42"/>
          <p:cNvSpPr txBox="1"/>
          <p:nvPr/>
        </p:nvSpPr>
        <p:spPr>
          <a:xfrm>
            <a:off x="7362250" y="2285388"/>
            <a:ext cx="927600" cy="572700"/>
          </a:xfrm>
          <a:prstGeom prst="rect">
            <a:avLst/>
          </a:prstGeom>
          <a:solidFill>
            <a:srgbClr val="00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Blue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 name="Shape 80"/>
        <p:cNvGrpSpPr/>
        <p:nvPr/>
      </p:nvGrpSpPr>
      <p:grpSpPr>
        <a:xfrm>
          <a:off x="0" y="0"/>
          <a:ext cx="0" cy="0"/>
          <a:chOff x="0" y="0"/>
          <a:chExt cx="0" cy="0"/>
        </a:xfrm>
      </p:grpSpPr>
      <p:sp>
        <p:nvSpPr>
          <p:cNvPr id="81" name="Google Shape;81;p16"/>
          <p:cNvSpPr txBox="1"/>
          <p:nvPr>
            <p:ph idx="4294967295" type="title"/>
          </p:nvPr>
        </p:nvSpPr>
        <p:spPr>
          <a:xfrm>
            <a:off x="0" y="95250"/>
            <a:ext cx="9144000" cy="5145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
              <a:t>Ground Rules</a:t>
            </a:r>
            <a:endParaRPr i="0" sz="3600" u="none" cap="none" strike="noStrike"/>
          </a:p>
        </p:txBody>
      </p:sp>
      <p:sp>
        <p:nvSpPr>
          <p:cNvPr id="82" name="Google Shape;82;p16"/>
          <p:cNvSpPr txBox="1"/>
          <p:nvPr>
            <p:ph idx="4294967295" type="body"/>
          </p:nvPr>
        </p:nvSpPr>
        <p:spPr>
          <a:xfrm>
            <a:off x="275100" y="685800"/>
            <a:ext cx="8593800" cy="3658500"/>
          </a:xfrm>
          <a:prstGeom prst="rect">
            <a:avLst/>
          </a:prstGeom>
          <a:noFill/>
          <a:ln>
            <a:noFill/>
          </a:ln>
        </p:spPr>
        <p:txBody>
          <a:bodyPr anchorCtr="0" anchor="t" bIns="45700" lIns="91425" spcFirstLastPara="1" rIns="91425" wrap="square" tIns="45700">
            <a:noAutofit/>
          </a:bodyPr>
          <a:lstStyle/>
          <a:p>
            <a:pPr indent="-381000" lvl="0" marL="457200" marR="0" rtl="0" algn="l">
              <a:spcBef>
                <a:spcPts val="0"/>
              </a:spcBef>
              <a:spcAft>
                <a:spcPts val="0"/>
              </a:spcAft>
              <a:buClr>
                <a:schemeClr val="dk1"/>
              </a:buClr>
              <a:buSzPts val="2400"/>
              <a:buChar char="●"/>
            </a:pPr>
            <a:r>
              <a:rPr lang="en" sz="2400">
                <a:solidFill>
                  <a:schemeClr val="dk1"/>
                </a:solidFill>
              </a:rPr>
              <a:t>Set your mobile phone to silent mode</a:t>
            </a:r>
            <a:endParaRPr sz="2400">
              <a:solidFill>
                <a:schemeClr val="dk1"/>
              </a:solidFill>
            </a:endParaRPr>
          </a:p>
          <a:p>
            <a:pPr indent="-381000" lvl="0" marL="457200" marR="0" rtl="0" algn="l">
              <a:spcBef>
                <a:spcPts val="0"/>
              </a:spcBef>
              <a:spcAft>
                <a:spcPts val="0"/>
              </a:spcAft>
              <a:buClr>
                <a:schemeClr val="dk1"/>
              </a:buClr>
              <a:buSzPts val="2400"/>
              <a:buChar char="●"/>
            </a:pPr>
            <a:r>
              <a:rPr lang="en" sz="2400">
                <a:solidFill>
                  <a:schemeClr val="dk1"/>
                </a:solidFill>
              </a:rPr>
              <a:t>Participate actively in the class. No question is stupid.</a:t>
            </a:r>
            <a:endParaRPr sz="2400">
              <a:solidFill>
                <a:schemeClr val="dk1"/>
              </a:solidFill>
            </a:endParaRPr>
          </a:p>
          <a:p>
            <a:pPr indent="-381000" lvl="0" marL="457200" marR="0" rtl="0" algn="l">
              <a:spcBef>
                <a:spcPts val="0"/>
              </a:spcBef>
              <a:spcAft>
                <a:spcPts val="0"/>
              </a:spcAft>
              <a:buClr>
                <a:schemeClr val="dk1"/>
              </a:buClr>
              <a:buSzPts val="2400"/>
              <a:buChar char="●"/>
            </a:pPr>
            <a:r>
              <a:rPr lang="en" sz="2400">
                <a:solidFill>
                  <a:schemeClr val="dk1"/>
                </a:solidFill>
              </a:rPr>
              <a:t>Mutual respect. Agree to disagree.</a:t>
            </a:r>
            <a:endParaRPr sz="2400">
              <a:solidFill>
                <a:schemeClr val="dk1"/>
              </a:solidFill>
            </a:endParaRPr>
          </a:p>
          <a:p>
            <a:pPr indent="-381000" lvl="0" marL="457200" marR="0" rtl="0" algn="l">
              <a:spcBef>
                <a:spcPts val="0"/>
              </a:spcBef>
              <a:spcAft>
                <a:spcPts val="0"/>
              </a:spcAft>
              <a:buClr>
                <a:schemeClr val="dk1"/>
              </a:buClr>
              <a:buSzPts val="2400"/>
              <a:buChar char="●"/>
            </a:pPr>
            <a:r>
              <a:rPr lang="en" sz="2400">
                <a:solidFill>
                  <a:schemeClr val="dk1"/>
                </a:solidFill>
              </a:rPr>
              <a:t>One conversation at one time.</a:t>
            </a:r>
            <a:endParaRPr sz="2400">
              <a:solidFill>
                <a:schemeClr val="dk1"/>
              </a:solidFill>
            </a:endParaRPr>
          </a:p>
          <a:p>
            <a:pPr indent="-381000" lvl="0" marL="457200" marR="0" rtl="0" algn="l">
              <a:spcBef>
                <a:spcPts val="0"/>
              </a:spcBef>
              <a:spcAft>
                <a:spcPts val="0"/>
              </a:spcAft>
              <a:buClr>
                <a:schemeClr val="dk1"/>
              </a:buClr>
              <a:buSzPts val="2400"/>
              <a:buChar char="●"/>
            </a:pPr>
            <a:r>
              <a:rPr lang="en" sz="2400">
                <a:solidFill>
                  <a:schemeClr val="dk1"/>
                </a:solidFill>
              </a:rPr>
              <a:t>Be punctual. Back from breaks on time.</a:t>
            </a:r>
            <a:endParaRPr sz="2400">
              <a:solidFill>
                <a:schemeClr val="dk1"/>
              </a:solidFill>
            </a:endParaRPr>
          </a:p>
          <a:p>
            <a:pPr indent="-381000" lvl="0" marL="457200" rtl="0" algn="l">
              <a:spcBef>
                <a:spcPts val="0"/>
              </a:spcBef>
              <a:spcAft>
                <a:spcPts val="0"/>
              </a:spcAft>
              <a:buSzPts val="2400"/>
              <a:buChar char="●"/>
            </a:pPr>
            <a:r>
              <a:rPr lang="en" sz="2400">
                <a:solidFill>
                  <a:schemeClr val="dk1"/>
                </a:solidFill>
              </a:rPr>
              <a:t>Exit the class silently if you need to step out for phone call, toilet break etc.</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75% attendance is required</a:t>
            </a:r>
            <a:endParaRPr sz="2400">
              <a:solidFill>
                <a:schemeClr val="dk1"/>
              </a:solidFill>
            </a:endParaRPr>
          </a:p>
          <a:p>
            <a:pPr indent="0" lvl="0" marL="457200" marR="0" rtl="0" algn="l">
              <a:spcBef>
                <a:spcPts val="640"/>
              </a:spcBef>
              <a:spcAft>
                <a:spcPts val="0"/>
              </a:spcAft>
              <a:buNone/>
            </a:pPr>
            <a:r>
              <a:t/>
            </a:r>
            <a:endParaRPr sz="2400">
              <a:solidFill>
                <a:schemeClr val="dk1"/>
              </a:solidFill>
            </a:endParaRPr>
          </a:p>
          <a:p>
            <a:pPr indent="0" lvl="0" marL="0" marR="0" rtl="0" algn="l">
              <a:spcBef>
                <a:spcPts val="640"/>
              </a:spcBef>
              <a:spcAft>
                <a:spcPts val="0"/>
              </a:spcAft>
              <a:buNone/>
            </a:pPr>
            <a:r>
              <a:t/>
            </a:r>
            <a:endParaRPr sz="2400">
              <a:solidFill>
                <a:schemeClr val="dk1"/>
              </a:solidFill>
            </a:endParaRPr>
          </a:p>
        </p:txBody>
      </p:sp>
      <p:sp>
        <p:nvSpPr>
          <p:cNvPr id="83" name="Google Shape;8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MMLU Benchmark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pic>
        <p:nvPicPr>
          <p:cNvPr id="308" name="Google Shape;308;p43"/>
          <p:cNvPicPr preferRelativeResize="0"/>
          <p:nvPr/>
        </p:nvPicPr>
        <p:blipFill>
          <a:blip r:embed="rId3">
            <a:alphaModFix/>
          </a:blip>
          <a:stretch>
            <a:fillRect/>
          </a:stretch>
        </p:blipFill>
        <p:spPr>
          <a:xfrm>
            <a:off x="897725" y="707675"/>
            <a:ext cx="7348550" cy="4257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MMLU Benchmark on LLMs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14" name="Google Shape;314;p44"/>
          <p:cNvSpPr txBox="1"/>
          <p:nvPr/>
        </p:nvSpPr>
        <p:spPr>
          <a:xfrm>
            <a:off x="87325" y="4626950"/>
            <a:ext cx="899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Source: https://paperswithcode.com/sota/multi-task-language-understanding-on-mmlu</a:t>
            </a:r>
            <a:endParaRPr sz="1800">
              <a:solidFill>
                <a:schemeClr val="dk2"/>
              </a:solidFill>
            </a:endParaRPr>
          </a:p>
        </p:txBody>
      </p:sp>
      <p:pic>
        <p:nvPicPr>
          <p:cNvPr id="315" name="Google Shape;315;p44"/>
          <p:cNvPicPr preferRelativeResize="0"/>
          <p:nvPr/>
        </p:nvPicPr>
        <p:blipFill>
          <a:blip r:embed="rId3">
            <a:alphaModFix/>
          </a:blip>
          <a:stretch>
            <a:fillRect/>
          </a:stretch>
        </p:blipFill>
        <p:spPr>
          <a:xfrm>
            <a:off x="1493075" y="725100"/>
            <a:ext cx="5821737" cy="3749449"/>
          </a:xfrm>
          <a:prstGeom prst="rect">
            <a:avLst/>
          </a:prstGeom>
          <a:noFill/>
          <a:ln>
            <a:noFill/>
          </a:ln>
        </p:spPr>
      </p:pic>
      <p:sp>
        <p:nvSpPr>
          <p:cNvPr id="316" name="Google Shape;316;p44"/>
          <p:cNvSpPr/>
          <p:nvPr/>
        </p:nvSpPr>
        <p:spPr>
          <a:xfrm>
            <a:off x="1551475" y="3743800"/>
            <a:ext cx="5763300" cy="461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Elo Ranking on LLMs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22" name="Google Shape;322;p45"/>
          <p:cNvSpPr txBox="1"/>
          <p:nvPr/>
        </p:nvSpPr>
        <p:spPr>
          <a:xfrm>
            <a:off x="222250" y="4626950"/>
            <a:ext cx="834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Source: https://huggingface.co/spaces/lmsys/chatbot-arena-leaderboard</a:t>
            </a:r>
            <a:endParaRPr sz="1800">
              <a:solidFill>
                <a:schemeClr val="dk2"/>
              </a:solidFill>
            </a:endParaRPr>
          </a:p>
        </p:txBody>
      </p:sp>
      <p:pic>
        <p:nvPicPr>
          <p:cNvPr id="323" name="Google Shape;323;p45"/>
          <p:cNvPicPr preferRelativeResize="0"/>
          <p:nvPr/>
        </p:nvPicPr>
        <p:blipFill>
          <a:blip r:embed="rId3">
            <a:alphaModFix/>
          </a:blip>
          <a:stretch>
            <a:fillRect/>
          </a:stretch>
        </p:blipFill>
        <p:spPr>
          <a:xfrm>
            <a:off x="152400" y="725100"/>
            <a:ext cx="8066048" cy="3749452"/>
          </a:xfrm>
          <a:prstGeom prst="rect">
            <a:avLst/>
          </a:prstGeom>
          <a:noFill/>
          <a:ln>
            <a:noFill/>
          </a:ln>
        </p:spPr>
      </p:pic>
      <p:sp>
        <p:nvSpPr>
          <p:cNvPr id="324" name="Google Shape;324;p45"/>
          <p:cNvSpPr/>
          <p:nvPr/>
        </p:nvSpPr>
        <p:spPr>
          <a:xfrm>
            <a:off x="139900" y="2376150"/>
            <a:ext cx="8507100" cy="39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30" name="Google Shape;330;p4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Gemini</a:t>
            </a:r>
            <a:endParaRPr/>
          </a:p>
        </p:txBody>
      </p:sp>
      <p:sp>
        <p:nvSpPr>
          <p:cNvPr id="331" name="Google Shape;331;p46"/>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Gemini, a multimodal model from Google DeepMind.</a:t>
            </a:r>
            <a:endParaRPr/>
          </a:p>
          <a:p>
            <a:pPr indent="-381000" lvl="0" marL="457200" rtl="0" algn="l">
              <a:spcBef>
                <a:spcPts val="0"/>
              </a:spcBef>
              <a:spcAft>
                <a:spcPts val="0"/>
              </a:spcAft>
              <a:buSzPts val="2400"/>
              <a:buChar char="●"/>
            </a:pPr>
            <a:r>
              <a:rPr lang="en"/>
              <a:t>Gemini is built from the ground up for multimodality—reasoning across text, images, video and code.</a:t>
            </a:r>
            <a:endParaRPr/>
          </a:p>
          <a:p>
            <a:pPr indent="0" lvl="0" marL="0" rtl="0" algn="l">
              <a:spcBef>
                <a:spcPts val="0"/>
              </a:spcBef>
              <a:spcAft>
                <a:spcPts val="0"/>
              </a:spcAft>
              <a:buNone/>
            </a:pPr>
            <a:r>
              <a:t/>
            </a:r>
            <a:endParaRPr/>
          </a:p>
        </p:txBody>
      </p:sp>
      <p:pic>
        <p:nvPicPr>
          <p:cNvPr id="332" name="Google Shape;332;p46"/>
          <p:cNvPicPr preferRelativeResize="0"/>
          <p:nvPr/>
        </p:nvPicPr>
        <p:blipFill>
          <a:blip r:embed="rId3">
            <a:alphaModFix/>
          </a:blip>
          <a:stretch>
            <a:fillRect/>
          </a:stretch>
        </p:blipFill>
        <p:spPr>
          <a:xfrm>
            <a:off x="3104613" y="2058475"/>
            <a:ext cx="2934775" cy="2604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descr="The Gemini era is here, bringing the magic of AI to the tools you use everyday. Catch up on all the latest announcements and demos from #GoogleIO → https://io.google&#10;&#10;Audio described version here: https://youtu.be/u8HK5GEt9KY&#10;&#10;Watch the full Google I/O 2024 keynote: https://www.youtube.com/live/XEzRZ35urlk?si=Yo3HTskWQMJwdf3G&#10;&#10;To watch this keynote with American Sign Language (ASL) interpretation, please click here: https://www.youtube.com/live/6rP2rEWsfpM?si=RuVQFeK4ESnOsUnp&#10;&#10;#GoogleIO2024&#10;&#10;Subscribe to our Channel: https://www.youtube.com/google&#10;Find us on X: https://twitter.com/google&#10;Watch us on TikTok: https://tiktok.com/@google&#10;Follow us on Instagram: https://www.instagram.com/google&#10;Join us on Facebook: https://www.facebook.com/Google" id="337" name="Google Shape;337;p47" title="Google – Welcome to the Gemini era">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43" name="Google Shape;343;p4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Gemini Models</a:t>
            </a:r>
            <a:endParaRPr/>
          </a:p>
        </p:txBody>
      </p:sp>
      <p:sp>
        <p:nvSpPr>
          <p:cNvPr id="344" name="Google Shape;344;p48"/>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Gemini is a family of models, which consists of:</a:t>
            </a:r>
            <a:endParaRPr/>
          </a:p>
          <a:p>
            <a:pPr indent="-381000" lvl="0" marL="457200" rtl="0" algn="l">
              <a:spcBef>
                <a:spcPts val="0"/>
              </a:spcBef>
              <a:spcAft>
                <a:spcPts val="0"/>
              </a:spcAft>
              <a:buSzPts val="2400"/>
              <a:buChar char="●"/>
            </a:pPr>
            <a:r>
              <a:rPr lang="en"/>
              <a:t>Ultra</a:t>
            </a:r>
            <a:endParaRPr/>
          </a:p>
          <a:p>
            <a:pPr indent="-381000" lvl="0" marL="457200" rtl="0" algn="l">
              <a:spcBef>
                <a:spcPts val="0"/>
              </a:spcBef>
              <a:spcAft>
                <a:spcPts val="0"/>
              </a:spcAft>
              <a:buSzPts val="2400"/>
              <a:buChar char="●"/>
            </a:pPr>
            <a:r>
              <a:rPr lang="en"/>
              <a:t>Pro</a:t>
            </a:r>
            <a:endParaRPr/>
          </a:p>
          <a:p>
            <a:pPr indent="-381000" lvl="0" marL="457200" rtl="0" algn="l">
              <a:spcBef>
                <a:spcPts val="0"/>
              </a:spcBef>
              <a:spcAft>
                <a:spcPts val="0"/>
              </a:spcAft>
              <a:buSzPts val="2400"/>
              <a:buChar char="●"/>
            </a:pPr>
            <a:r>
              <a:rPr lang="en"/>
              <a:t>Flash</a:t>
            </a:r>
            <a:endParaRPr/>
          </a:p>
          <a:p>
            <a:pPr indent="-381000" lvl="0" marL="457200" rtl="0" algn="l">
              <a:spcBef>
                <a:spcPts val="0"/>
              </a:spcBef>
              <a:spcAft>
                <a:spcPts val="0"/>
              </a:spcAft>
              <a:buSzPts val="2400"/>
              <a:buChar char="●"/>
            </a:pPr>
            <a:r>
              <a:rPr lang="en"/>
              <a:t>Nano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50" name="Google Shape;350;p4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Ultra</a:t>
            </a:r>
            <a:endParaRPr/>
          </a:p>
        </p:txBody>
      </p:sp>
      <p:sp>
        <p:nvSpPr>
          <p:cNvPr id="351" name="Google Shape;351;p49"/>
          <p:cNvSpPr txBox="1"/>
          <p:nvPr>
            <p:ph idx="1" type="body"/>
          </p:nvPr>
        </p:nvSpPr>
        <p:spPr>
          <a:xfrm>
            <a:off x="151275" y="642650"/>
            <a:ext cx="4696200" cy="432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most capable model that delivers state-of-the-art performance across a wide range of highly complex tasks”</a:t>
            </a:r>
            <a:endParaRPr sz="1800"/>
          </a:p>
          <a:p>
            <a:pPr indent="-342900" lvl="0" marL="457200" rtl="0" algn="l">
              <a:spcBef>
                <a:spcPts val="0"/>
              </a:spcBef>
              <a:spcAft>
                <a:spcPts val="0"/>
              </a:spcAft>
              <a:buSzPts val="1800"/>
              <a:buChar char="●"/>
            </a:pPr>
            <a:r>
              <a:rPr lang="en" sz="1800"/>
              <a:t>Excels at reasoning and multimodal tasks.</a:t>
            </a:r>
            <a:endParaRPr sz="1800"/>
          </a:p>
          <a:p>
            <a:pPr indent="-342900" lvl="0" marL="457200" rtl="0" algn="l">
              <a:spcBef>
                <a:spcPts val="0"/>
              </a:spcBef>
              <a:spcAft>
                <a:spcPts val="0"/>
              </a:spcAft>
              <a:buSzPts val="1800"/>
              <a:buChar char="●"/>
            </a:pPr>
            <a:r>
              <a:rPr lang="en" sz="1800"/>
              <a:t>Our largest and most capable model for highly complex tasks.</a:t>
            </a:r>
            <a:endParaRPr sz="1800"/>
          </a:p>
          <a:p>
            <a:pPr indent="-342900" lvl="0" marL="457200" rtl="0" algn="l">
              <a:spcBef>
                <a:spcPts val="0"/>
              </a:spcBef>
              <a:spcAft>
                <a:spcPts val="0"/>
              </a:spcAft>
              <a:buSzPts val="1800"/>
              <a:buChar char="●"/>
            </a:pPr>
            <a:r>
              <a:rPr lang="en" sz="1800"/>
              <a:t>Gemini Ultra is currently undergoing trust and safety checks, fine tuning, and model refinement.</a:t>
            </a:r>
            <a:endParaRPr sz="1800"/>
          </a:p>
          <a:p>
            <a:pPr indent="-342900" lvl="0" marL="457200" rtl="0" algn="l">
              <a:spcBef>
                <a:spcPts val="0"/>
              </a:spcBef>
              <a:spcAft>
                <a:spcPts val="0"/>
              </a:spcAft>
              <a:buSzPts val="1800"/>
              <a:buChar char="●"/>
            </a:pPr>
            <a:r>
              <a:rPr lang="en" sz="1800"/>
              <a:t>Will eventually be available to“</a:t>
            </a:r>
            <a:endParaRPr sz="1800"/>
          </a:p>
          <a:p>
            <a:pPr indent="-342900" lvl="0" marL="457200" rtl="0" algn="l">
              <a:spcBef>
                <a:spcPts val="0"/>
              </a:spcBef>
              <a:spcAft>
                <a:spcPts val="0"/>
              </a:spcAft>
              <a:buSzPts val="1800"/>
              <a:buChar char="●"/>
            </a:pPr>
            <a:r>
              <a:rPr lang="en" sz="1800"/>
              <a:t>select customers developers, partners and safety and responsibility experts for early experimentation and feedback”</a:t>
            </a:r>
            <a:endParaRPr sz="1800"/>
          </a:p>
          <a:p>
            <a:pPr indent="0" lvl="0" marL="0" rtl="0" algn="l">
              <a:spcBef>
                <a:spcPts val="0"/>
              </a:spcBef>
              <a:spcAft>
                <a:spcPts val="0"/>
              </a:spcAft>
              <a:buNone/>
            </a:pPr>
            <a:r>
              <a:t/>
            </a:r>
            <a:endParaRPr sz="1800"/>
          </a:p>
        </p:txBody>
      </p:sp>
      <p:pic>
        <p:nvPicPr>
          <p:cNvPr id="352" name="Google Shape;352;p49"/>
          <p:cNvPicPr preferRelativeResize="0"/>
          <p:nvPr/>
        </p:nvPicPr>
        <p:blipFill>
          <a:blip r:embed="rId3">
            <a:alphaModFix/>
          </a:blip>
          <a:stretch>
            <a:fillRect/>
          </a:stretch>
        </p:blipFill>
        <p:spPr>
          <a:xfrm>
            <a:off x="5101200" y="719100"/>
            <a:ext cx="3919874" cy="3490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58" name="Google Shape;358;p5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a:t>
            </a:r>
            <a:endParaRPr/>
          </a:p>
        </p:txBody>
      </p:sp>
      <p:sp>
        <p:nvSpPr>
          <p:cNvPr id="359" name="Google Shape;359;p50"/>
          <p:cNvSpPr txBox="1"/>
          <p:nvPr>
            <p:ph idx="1" type="body"/>
          </p:nvPr>
        </p:nvSpPr>
        <p:spPr>
          <a:xfrm>
            <a:off x="151275" y="642650"/>
            <a:ext cx="4387500" cy="412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mid-tier option</a:t>
            </a:r>
            <a:endParaRPr sz="1800"/>
          </a:p>
          <a:p>
            <a:pPr indent="-342900" lvl="0" marL="457200" rtl="0" algn="l">
              <a:spcBef>
                <a:spcPts val="0"/>
              </a:spcBef>
              <a:spcAft>
                <a:spcPts val="0"/>
              </a:spcAft>
              <a:buSzPts val="1800"/>
              <a:buChar char="●"/>
            </a:pPr>
            <a:r>
              <a:rPr lang="en" sz="1800"/>
              <a:t>A model optimized for performance, cost, and latency</a:t>
            </a:r>
            <a:endParaRPr sz="1800"/>
          </a:p>
          <a:p>
            <a:pPr indent="-342900" lvl="0" marL="457200" rtl="0" algn="l">
              <a:spcBef>
                <a:spcPts val="0"/>
              </a:spcBef>
              <a:spcAft>
                <a:spcPts val="0"/>
              </a:spcAft>
              <a:buSzPts val="1800"/>
              <a:buChar char="●"/>
            </a:pPr>
            <a:r>
              <a:rPr lang="en" sz="1800"/>
              <a:t>Does well across a wide range of tasks: strong reasoning andbroad multimodal capabilities.</a:t>
            </a:r>
            <a:endParaRPr sz="1800"/>
          </a:p>
          <a:p>
            <a:pPr indent="-342900" lvl="0" marL="457200" rtl="0" algn="l">
              <a:spcBef>
                <a:spcPts val="0"/>
              </a:spcBef>
              <a:spcAft>
                <a:spcPts val="0"/>
              </a:spcAft>
              <a:buSzPts val="1800"/>
              <a:buChar char="●"/>
            </a:pPr>
            <a:r>
              <a:rPr lang="en" sz="1800"/>
              <a:t>“our best model for scaling across a wide range of tasks“</a:t>
            </a:r>
            <a:endParaRPr sz="1800"/>
          </a:p>
          <a:p>
            <a:pPr indent="-342900" lvl="0" marL="457200" rtl="0" algn="l">
              <a:spcBef>
                <a:spcPts val="0"/>
              </a:spcBef>
              <a:spcAft>
                <a:spcPts val="0"/>
              </a:spcAft>
              <a:buSzPts val="1800"/>
              <a:buChar char="●"/>
            </a:pPr>
            <a:r>
              <a:rPr lang="en" sz="1800"/>
              <a:t>Eventually Gemini Pro will be available in Google products like Search, Ads, Chrome and Duet AI.</a:t>
            </a:r>
            <a:endParaRPr sz="1800"/>
          </a:p>
          <a:p>
            <a:pPr indent="0" lvl="0" marL="0" rtl="0" algn="l">
              <a:spcBef>
                <a:spcPts val="0"/>
              </a:spcBef>
              <a:spcAft>
                <a:spcPts val="0"/>
              </a:spcAft>
              <a:buNone/>
            </a:pPr>
            <a:r>
              <a:t/>
            </a:r>
            <a:endParaRPr/>
          </a:p>
        </p:txBody>
      </p:sp>
      <p:pic>
        <p:nvPicPr>
          <p:cNvPr id="360" name="Google Shape;360;p50"/>
          <p:cNvPicPr preferRelativeResize="0"/>
          <p:nvPr/>
        </p:nvPicPr>
        <p:blipFill>
          <a:blip r:embed="rId3">
            <a:alphaModFix/>
          </a:blip>
          <a:stretch>
            <a:fillRect/>
          </a:stretch>
        </p:blipFill>
        <p:spPr>
          <a:xfrm>
            <a:off x="4716930" y="727475"/>
            <a:ext cx="4387544" cy="36885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66" name="Google Shape;366;p5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Nano</a:t>
            </a:r>
            <a:endParaRPr/>
          </a:p>
        </p:txBody>
      </p:sp>
      <p:sp>
        <p:nvSpPr>
          <p:cNvPr id="367" name="Google Shape;367;p51"/>
          <p:cNvSpPr txBox="1"/>
          <p:nvPr>
            <p:ph idx="1" type="body"/>
          </p:nvPr>
        </p:nvSpPr>
        <p:spPr>
          <a:xfrm>
            <a:off x="151275" y="642650"/>
            <a:ext cx="4323900" cy="402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The most efficient model,</a:t>
            </a:r>
            <a:endParaRPr sz="1800"/>
          </a:p>
          <a:p>
            <a:pPr indent="0" lvl="0" marL="457200" rtl="0" algn="l">
              <a:spcBef>
                <a:spcPts val="0"/>
              </a:spcBef>
              <a:spcAft>
                <a:spcPts val="0"/>
              </a:spcAft>
              <a:buNone/>
            </a:pPr>
            <a:r>
              <a:rPr lang="en" sz="1800"/>
              <a:t>designed to run on mobile</a:t>
            </a:r>
            <a:endParaRPr sz="1800"/>
          </a:p>
          <a:p>
            <a:pPr indent="0" lvl="0" marL="457200" rtl="0" algn="l">
              <a:spcBef>
                <a:spcPts val="0"/>
              </a:spcBef>
              <a:spcAft>
                <a:spcPts val="0"/>
              </a:spcAft>
              <a:buNone/>
            </a:pPr>
            <a:r>
              <a:rPr lang="en" sz="1800"/>
              <a:t>devices.</a:t>
            </a:r>
            <a:endParaRPr sz="1800"/>
          </a:p>
          <a:p>
            <a:pPr indent="-342900" lvl="0" marL="457200" rtl="0" algn="l">
              <a:spcBef>
                <a:spcPts val="0"/>
              </a:spcBef>
              <a:spcAft>
                <a:spcPts val="0"/>
              </a:spcAft>
              <a:buSzPts val="1800"/>
              <a:buChar char="●"/>
            </a:pPr>
            <a:r>
              <a:rPr lang="en" sz="1800"/>
              <a:t>Google trained two versions of</a:t>
            </a:r>
            <a:endParaRPr sz="1800"/>
          </a:p>
          <a:p>
            <a:pPr indent="0" lvl="0" marL="457200" rtl="0" algn="l">
              <a:spcBef>
                <a:spcPts val="0"/>
              </a:spcBef>
              <a:spcAft>
                <a:spcPts val="0"/>
              </a:spcAft>
              <a:buNone/>
            </a:pPr>
            <a:r>
              <a:rPr lang="en" sz="1800"/>
              <a:t>Nano, with 1.8B (Nano-1) and</a:t>
            </a:r>
            <a:endParaRPr sz="1800"/>
          </a:p>
          <a:p>
            <a:pPr indent="0" lvl="0" marL="457200" rtl="0" algn="l">
              <a:spcBef>
                <a:spcPts val="0"/>
              </a:spcBef>
              <a:spcAft>
                <a:spcPts val="0"/>
              </a:spcAft>
              <a:buNone/>
            </a:pPr>
            <a:r>
              <a:rPr lang="en" sz="1800"/>
              <a:t>3.25B (Nano-2) parameters,</a:t>
            </a:r>
            <a:endParaRPr sz="1800"/>
          </a:p>
          <a:p>
            <a:pPr indent="0" lvl="0" marL="457200" rtl="0" algn="l">
              <a:spcBef>
                <a:spcPts val="0"/>
              </a:spcBef>
              <a:spcAft>
                <a:spcPts val="0"/>
              </a:spcAft>
              <a:buNone/>
            </a:pPr>
            <a:r>
              <a:rPr lang="en" sz="1800"/>
              <a:t>targeting low and high memory</a:t>
            </a:r>
            <a:endParaRPr sz="1800"/>
          </a:p>
          <a:p>
            <a:pPr indent="0" lvl="0" marL="457200" rtl="0" algn="l">
              <a:spcBef>
                <a:spcPts val="0"/>
              </a:spcBef>
              <a:spcAft>
                <a:spcPts val="0"/>
              </a:spcAft>
              <a:buNone/>
            </a:pPr>
            <a:r>
              <a:rPr lang="en" sz="1800"/>
              <a:t>devices respectively.</a:t>
            </a:r>
            <a:endParaRPr sz="1800"/>
          </a:p>
          <a:p>
            <a:pPr indent="-342900" lvl="0" marL="457200" rtl="0" algn="l">
              <a:spcBef>
                <a:spcPts val="0"/>
              </a:spcBef>
              <a:spcAft>
                <a:spcPts val="0"/>
              </a:spcAft>
              <a:buSzPts val="1800"/>
              <a:buChar char="●"/>
            </a:pPr>
            <a:r>
              <a:rPr lang="en" sz="1800"/>
              <a:t>Android developers can build with Gemini Nano for on-device tasks,</a:t>
            </a:r>
            <a:endParaRPr sz="1800"/>
          </a:p>
          <a:p>
            <a:pPr indent="0" lvl="0" marL="0" rtl="0" algn="l">
              <a:spcBef>
                <a:spcPts val="0"/>
              </a:spcBef>
              <a:spcAft>
                <a:spcPts val="0"/>
              </a:spcAft>
              <a:buNone/>
            </a:pPr>
            <a:r>
              <a:t/>
            </a:r>
            <a:endParaRPr/>
          </a:p>
        </p:txBody>
      </p:sp>
      <p:pic>
        <p:nvPicPr>
          <p:cNvPr id="368" name="Google Shape;368;p51"/>
          <p:cNvPicPr preferRelativeResize="0"/>
          <p:nvPr/>
        </p:nvPicPr>
        <p:blipFill>
          <a:blip r:embed="rId3">
            <a:alphaModFix/>
          </a:blip>
          <a:stretch>
            <a:fillRect/>
          </a:stretch>
        </p:blipFill>
        <p:spPr>
          <a:xfrm>
            <a:off x="4572000" y="725100"/>
            <a:ext cx="4204701" cy="382092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74" name="Google Shape;374;p5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Flash</a:t>
            </a:r>
            <a:endParaRPr/>
          </a:p>
        </p:txBody>
      </p:sp>
      <p:sp>
        <p:nvSpPr>
          <p:cNvPr id="375" name="Google Shape;375;p52"/>
          <p:cNvSpPr txBox="1"/>
          <p:nvPr>
            <p:ph idx="1" type="body"/>
          </p:nvPr>
        </p:nvSpPr>
        <p:spPr>
          <a:xfrm>
            <a:off x="151275" y="642650"/>
            <a:ext cx="3841800" cy="39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Lightweight model, optimized for speed and efficiency.</a:t>
            </a:r>
            <a:endParaRPr/>
          </a:p>
        </p:txBody>
      </p:sp>
      <p:pic>
        <p:nvPicPr>
          <p:cNvPr id="376" name="Google Shape;376;p52"/>
          <p:cNvPicPr preferRelativeResize="0"/>
          <p:nvPr/>
        </p:nvPicPr>
        <p:blipFill>
          <a:blip r:embed="rId3">
            <a:alphaModFix/>
          </a:blip>
          <a:stretch>
            <a:fillRect/>
          </a:stretch>
        </p:blipFill>
        <p:spPr>
          <a:xfrm>
            <a:off x="4381625" y="725100"/>
            <a:ext cx="4575774" cy="40969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 name="Shape 87"/>
        <p:cNvGrpSpPr/>
        <p:nvPr/>
      </p:nvGrpSpPr>
      <p:grpSpPr>
        <a:xfrm>
          <a:off x="0" y="0"/>
          <a:ext cx="0" cy="0"/>
          <a:chOff x="0" y="0"/>
          <a:chExt cx="0" cy="0"/>
        </a:xfrm>
      </p:grpSpPr>
      <p:sp>
        <p:nvSpPr>
          <p:cNvPr id="88" name="Google Shape;88;p17"/>
          <p:cNvSpPr txBox="1"/>
          <p:nvPr>
            <p:ph type="title"/>
          </p:nvPr>
        </p:nvSpPr>
        <p:spPr>
          <a:xfrm>
            <a:off x="0" y="0"/>
            <a:ext cx="9144000" cy="5727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
              <a:t>Lesson Plan</a:t>
            </a:r>
            <a:endParaRPr i="0" sz="3600" u="none" cap="none" strike="noStrike"/>
          </a:p>
        </p:txBody>
      </p:sp>
      <p:sp>
        <p:nvSpPr>
          <p:cNvPr id="89" name="Google Shape;89;p17"/>
          <p:cNvSpPr txBox="1"/>
          <p:nvPr>
            <p:ph idx="1" type="body"/>
          </p:nvPr>
        </p:nvSpPr>
        <p:spPr>
          <a:xfrm>
            <a:off x="151275" y="642650"/>
            <a:ext cx="8869800" cy="433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2400">
                <a:solidFill>
                  <a:schemeClr val="dk1"/>
                </a:solidFill>
              </a:rPr>
              <a:t>Day 1 </a:t>
            </a:r>
            <a:endParaRPr b="1" sz="2400">
              <a:solidFill>
                <a:schemeClr val="dk1"/>
              </a:solidFill>
            </a:endParaRPr>
          </a:p>
          <a:p>
            <a:pPr indent="-381000" lvl="0" marL="457200" rtl="0" algn="l">
              <a:spcBef>
                <a:spcPts val="0"/>
              </a:spcBef>
              <a:spcAft>
                <a:spcPts val="0"/>
              </a:spcAft>
              <a:buClr>
                <a:srgbClr val="FF0000"/>
              </a:buClr>
              <a:buSzPts val="2400"/>
              <a:buChar char="●"/>
            </a:pPr>
            <a:r>
              <a:rPr b="1" lang="en" sz="2400">
                <a:solidFill>
                  <a:srgbClr val="FF0000"/>
                </a:solidFill>
              </a:rPr>
              <a:t>Digital Attendance (AM)</a:t>
            </a:r>
            <a:endParaRPr b="1" sz="2400">
              <a:solidFill>
                <a:srgbClr val="FF0000"/>
              </a:solidFill>
            </a:endParaRPr>
          </a:p>
          <a:p>
            <a:pPr indent="-381000" lvl="0" marL="457200" rtl="0" algn="l">
              <a:spcBef>
                <a:spcPts val="0"/>
              </a:spcBef>
              <a:spcAft>
                <a:spcPts val="0"/>
              </a:spcAft>
              <a:buClr>
                <a:schemeClr val="dk1"/>
              </a:buClr>
              <a:buSzPts val="2400"/>
              <a:buChar char="●"/>
            </a:pPr>
            <a:r>
              <a:rPr lang="en" sz="2400">
                <a:solidFill>
                  <a:schemeClr val="dk1"/>
                </a:solidFill>
              </a:rPr>
              <a:t>Trainer and Learners Introduction</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Learning Outcomes</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Course Outline</a:t>
            </a:r>
            <a:endParaRPr sz="2400">
              <a:solidFill>
                <a:schemeClr val="dk1"/>
              </a:solidFill>
            </a:endParaRPr>
          </a:p>
          <a:p>
            <a:pPr indent="-381000" lvl="0" marL="457200" rtl="0" algn="l">
              <a:spcBef>
                <a:spcPts val="0"/>
              </a:spcBef>
              <a:spcAft>
                <a:spcPts val="0"/>
              </a:spcAft>
              <a:buClr>
                <a:schemeClr val="dk1"/>
              </a:buClr>
              <a:buSzPts val="2400"/>
              <a:buChar char="●"/>
            </a:pPr>
            <a:r>
              <a:rPr lang="en"/>
              <a:t>Topic 1 Overview of Large Language Model (LLM)</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Lunch Break</a:t>
            </a:r>
            <a:endParaRPr sz="2400">
              <a:solidFill>
                <a:schemeClr val="dk1"/>
              </a:solidFill>
            </a:endParaRPr>
          </a:p>
          <a:p>
            <a:pPr indent="-381000" lvl="0" marL="457200" rtl="0" algn="l">
              <a:spcBef>
                <a:spcPts val="0"/>
              </a:spcBef>
              <a:spcAft>
                <a:spcPts val="0"/>
              </a:spcAft>
              <a:buClr>
                <a:srgbClr val="FF0000"/>
              </a:buClr>
              <a:buSzPts val="2400"/>
              <a:buChar char="●"/>
            </a:pPr>
            <a:r>
              <a:rPr b="1" lang="en" sz="2400">
                <a:solidFill>
                  <a:srgbClr val="FF0000"/>
                </a:solidFill>
              </a:rPr>
              <a:t>Digital Attendance (PM)</a:t>
            </a:r>
            <a:endParaRPr b="1" sz="2400">
              <a:solidFill>
                <a:srgbClr val="FF0000"/>
              </a:solidFill>
            </a:endParaRPr>
          </a:p>
          <a:p>
            <a:pPr indent="-381000" lvl="0" marL="457200" rtl="0" algn="l">
              <a:spcBef>
                <a:spcPts val="0"/>
              </a:spcBef>
              <a:spcAft>
                <a:spcPts val="0"/>
              </a:spcAft>
              <a:buClr>
                <a:schemeClr val="dk1"/>
              </a:buClr>
              <a:buSzPts val="2400"/>
              <a:buChar char="●"/>
            </a:pPr>
            <a:r>
              <a:rPr lang="en"/>
              <a:t>Topic 2 Multimodal Prompting with Gemini Pro LLM</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End of Day 1</a:t>
            </a:r>
            <a:endParaRPr sz="24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457200" marR="0" rtl="0" algn="l">
              <a:spcBef>
                <a:spcPts val="640"/>
              </a:spcBef>
              <a:spcAft>
                <a:spcPts val="0"/>
              </a:spcAft>
              <a:buNone/>
            </a:pPr>
            <a:r>
              <a:t/>
            </a:r>
            <a:endParaRPr sz="1900">
              <a:solidFill>
                <a:schemeClr val="dk1"/>
              </a:solidFill>
            </a:endParaRPr>
          </a:p>
          <a:p>
            <a:pPr indent="0" lvl="0" marL="0" marR="0" rtl="0" algn="l">
              <a:spcBef>
                <a:spcPts val="640"/>
              </a:spcBef>
              <a:spcAft>
                <a:spcPts val="0"/>
              </a:spcAft>
              <a:buNone/>
            </a:pPr>
            <a:r>
              <a:t/>
            </a:r>
            <a:endParaRPr sz="1900">
              <a:solidFill>
                <a:schemeClr val="dk1"/>
              </a:solidFill>
            </a:endParaRPr>
          </a:p>
        </p:txBody>
      </p:sp>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82" name="Google Shape;382;p5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Choose?</a:t>
            </a:r>
            <a:endParaRPr/>
          </a:p>
        </p:txBody>
      </p:sp>
      <p:pic>
        <p:nvPicPr>
          <p:cNvPr id="383" name="Google Shape;383;p53"/>
          <p:cNvPicPr preferRelativeResize="0"/>
          <p:nvPr/>
        </p:nvPicPr>
        <p:blipFill>
          <a:blip r:embed="rId3">
            <a:alphaModFix/>
          </a:blip>
          <a:stretch>
            <a:fillRect/>
          </a:stretch>
        </p:blipFill>
        <p:spPr>
          <a:xfrm>
            <a:off x="821175" y="640500"/>
            <a:ext cx="7501652" cy="4266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89" name="Google Shape;389;p5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Multimodal</a:t>
            </a:r>
            <a:endParaRPr/>
          </a:p>
        </p:txBody>
      </p:sp>
      <p:pic>
        <p:nvPicPr>
          <p:cNvPr id="390" name="Google Shape;390;p54"/>
          <p:cNvPicPr preferRelativeResize="0"/>
          <p:nvPr/>
        </p:nvPicPr>
        <p:blipFill>
          <a:blip r:embed="rId3">
            <a:alphaModFix/>
          </a:blip>
          <a:stretch>
            <a:fillRect/>
          </a:stretch>
        </p:blipFill>
        <p:spPr>
          <a:xfrm>
            <a:off x="152400" y="725100"/>
            <a:ext cx="8839204" cy="3629771"/>
          </a:xfrm>
          <a:prstGeom prst="rect">
            <a:avLst/>
          </a:prstGeom>
          <a:noFill/>
          <a:ln>
            <a:noFill/>
          </a:ln>
        </p:spPr>
      </p:pic>
      <p:sp>
        <p:nvSpPr>
          <p:cNvPr id="391" name="Google Shape;391;p54"/>
          <p:cNvSpPr txBox="1"/>
          <p:nvPr/>
        </p:nvSpPr>
        <p:spPr>
          <a:xfrm>
            <a:off x="118450" y="4220100"/>
            <a:ext cx="883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rPr>
              <a:t>Inputs can be a mix of code, text, pdf, image, video and audio.</a:t>
            </a:r>
            <a:endParaRPr sz="24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97" name="Google Shape;397;p5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Interleaved Inputs and Response</a:t>
            </a:r>
            <a:endParaRPr/>
          </a:p>
        </p:txBody>
      </p:sp>
      <p:pic>
        <p:nvPicPr>
          <p:cNvPr id="398" name="Google Shape;398;p55"/>
          <p:cNvPicPr preferRelativeResize="0"/>
          <p:nvPr/>
        </p:nvPicPr>
        <p:blipFill>
          <a:blip r:embed="rId3">
            <a:alphaModFix/>
          </a:blip>
          <a:stretch>
            <a:fillRect/>
          </a:stretch>
        </p:blipFill>
        <p:spPr>
          <a:xfrm>
            <a:off x="499250" y="725100"/>
            <a:ext cx="8059407" cy="378571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04" name="Google Shape;404;p5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Cross Modal Reasoning</a:t>
            </a:r>
            <a:endParaRPr/>
          </a:p>
        </p:txBody>
      </p:sp>
      <p:pic>
        <p:nvPicPr>
          <p:cNvPr id="405" name="Google Shape;405;p56"/>
          <p:cNvPicPr preferRelativeResize="0"/>
          <p:nvPr/>
        </p:nvPicPr>
        <p:blipFill>
          <a:blip r:embed="rId3">
            <a:alphaModFix/>
          </a:blip>
          <a:stretch>
            <a:fillRect/>
          </a:stretch>
        </p:blipFill>
        <p:spPr>
          <a:xfrm>
            <a:off x="846100" y="657425"/>
            <a:ext cx="7554024" cy="4266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descr="This is a demo of long context understanding, an experimental feature in our newest model, Gemini 1.5 Pro using a 44-minute silent Buster Keaton movie, Sherlock Jr., and a series of multimodal prompts.  &#10;&#10;This demo is a continuous recording of a live model interaction. Sequences have been shortened with response times shown. &#10;&#10;Token count details: The input video (696,161 tokens) and image (256 tokens) total 696,417 tokens. The text inputs add additional tokens into the prompt, yielding the 696,538 token total shown in the interface.&#10;&#10;To learn more about Gemini 1.5, visit https://goo.gle/3weBZhn&#10;&#10;Subscribe to our Channel: https://www.youtube.com/google&#10;Tweet with us on X: https://twitter.com/google&#10;Follow us on Instagram: https://www.instagram.com/google&#10;Join us on Facebook: https://www.facebook.com/Google" id="410" name="Google Shape;410;p57" title="Multimodal prompting with a 44-minute movie | Gemini 1.5 Pro Demo">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8"/>
          <p:cNvSpPr txBox="1"/>
          <p:nvPr>
            <p:ph type="title"/>
          </p:nvPr>
        </p:nvSpPr>
        <p:spPr>
          <a:xfrm>
            <a:off x="150" y="0"/>
            <a:ext cx="9144000" cy="7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Google AI Studio</a:t>
            </a:r>
            <a:endParaRPr/>
          </a:p>
        </p:txBody>
      </p:sp>
      <p:sp>
        <p:nvSpPr>
          <p:cNvPr id="416" name="Google Shape;416;p58"/>
          <p:cNvSpPr txBox="1"/>
          <p:nvPr/>
        </p:nvSpPr>
        <p:spPr>
          <a:xfrm>
            <a:off x="160725" y="756300"/>
            <a:ext cx="3578700" cy="3879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2"/>
              </a:buClr>
              <a:buSzPts val="2400"/>
              <a:buChar char="●"/>
            </a:pPr>
            <a:r>
              <a:rPr lang="en" sz="2400">
                <a:solidFill>
                  <a:schemeClr val="dk2"/>
                </a:solidFill>
              </a:rPr>
              <a:t>Browser Based IDE</a:t>
            </a:r>
            <a:endParaRPr sz="2400">
              <a:solidFill>
                <a:schemeClr val="dk2"/>
              </a:solidFill>
            </a:endParaRPr>
          </a:p>
          <a:p>
            <a:pPr indent="-381000" lvl="0" marL="457200" rtl="0" algn="l">
              <a:spcBef>
                <a:spcPts val="0"/>
              </a:spcBef>
              <a:spcAft>
                <a:spcPts val="0"/>
              </a:spcAft>
              <a:buClr>
                <a:schemeClr val="dk2"/>
              </a:buClr>
              <a:buSzPts val="2400"/>
              <a:buChar char="●"/>
            </a:pPr>
            <a:r>
              <a:rPr lang="en" sz="2400">
                <a:solidFill>
                  <a:schemeClr val="dk2"/>
                </a:solidFill>
              </a:rPr>
              <a:t>Made for Prototyping</a:t>
            </a:r>
            <a:endParaRPr sz="2400">
              <a:solidFill>
                <a:schemeClr val="dk2"/>
              </a:solidFill>
            </a:endParaRPr>
          </a:p>
          <a:p>
            <a:pPr indent="-381000" lvl="0" marL="457200" rtl="0" algn="l">
              <a:spcBef>
                <a:spcPts val="0"/>
              </a:spcBef>
              <a:spcAft>
                <a:spcPts val="0"/>
              </a:spcAft>
              <a:buClr>
                <a:schemeClr val="dk2"/>
              </a:buClr>
              <a:buSzPts val="2400"/>
              <a:buChar char="●"/>
            </a:pPr>
            <a:r>
              <a:rPr lang="en" sz="2400">
                <a:solidFill>
                  <a:schemeClr val="dk2"/>
                </a:solidFill>
              </a:rPr>
              <a:t>Try Out Models and Experiment</a:t>
            </a:r>
            <a:endParaRPr sz="2400">
              <a:solidFill>
                <a:schemeClr val="dk2"/>
              </a:solidFill>
            </a:endParaRPr>
          </a:p>
          <a:p>
            <a:pPr indent="-381000" lvl="0" marL="457200" rtl="0" algn="l">
              <a:spcBef>
                <a:spcPts val="0"/>
              </a:spcBef>
              <a:spcAft>
                <a:spcPts val="0"/>
              </a:spcAft>
              <a:buClr>
                <a:schemeClr val="dk2"/>
              </a:buClr>
              <a:buSzPts val="2400"/>
              <a:buChar char="●"/>
            </a:pPr>
            <a:r>
              <a:rPr lang="en" sz="2400">
                <a:solidFill>
                  <a:schemeClr val="dk2"/>
                </a:solidFill>
              </a:rPr>
              <a:t>Supports Gemini Pro &amp; Vision Pro</a:t>
            </a:r>
            <a:endParaRPr sz="2400">
              <a:solidFill>
                <a:schemeClr val="dk2"/>
              </a:solidFill>
            </a:endParaRPr>
          </a:p>
          <a:p>
            <a:pPr indent="-381000" lvl="0" marL="457200" rtl="0" algn="l">
              <a:spcBef>
                <a:spcPts val="0"/>
              </a:spcBef>
              <a:spcAft>
                <a:spcPts val="0"/>
              </a:spcAft>
              <a:buClr>
                <a:schemeClr val="dk2"/>
              </a:buClr>
              <a:buSzPts val="2400"/>
              <a:buChar char="●"/>
            </a:pPr>
            <a:r>
              <a:rPr lang="en" sz="2400">
                <a:solidFill>
                  <a:schemeClr val="dk2"/>
                </a:solidFill>
              </a:rPr>
              <a:t>You can Export to Code</a:t>
            </a:r>
            <a:endParaRPr sz="2400">
              <a:solidFill>
                <a:schemeClr val="dk2"/>
              </a:solidFill>
            </a:endParaRPr>
          </a:p>
          <a:p>
            <a:pPr indent="-381000" lvl="0" marL="457200" rtl="0" algn="l">
              <a:spcBef>
                <a:spcPts val="0"/>
              </a:spcBef>
              <a:spcAft>
                <a:spcPts val="0"/>
              </a:spcAft>
              <a:buClr>
                <a:schemeClr val="dk2"/>
              </a:buClr>
              <a:buSzPts val="2400"/>
              <a:buChar char="●"/>
            </a:pPr>
            <a:r>
              <a:rPr lang="en" sz="2400">
                <a:solidFill>
                  <a:schemeClr val="dk2"/>
                </a:solidFill>
              </a:rPr>
              <a:t>Completely Free!</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pic>
        <p:nvPicPr>
          <p:cNvPr id="417" name="Google Shape;417;p58"/>
          <p:cNvPicPr preferRelativeResize="0"/>
          <p:nvPr/>
        </p:nvPicPr>
        <p:blipFill>
          <a:blip r:embed="rId3">
            <a:alphaModFix/>
          </a:blip>
          <a:stretch>
            <a:fillRect/>
          </a:stretch>
        </p:blipFill>
        <p:spPr>
          <a:xfrm>
            <a:off x="3815925" y="917125"/>
            <a:ext cx="5099776" cy="24228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9"/>
          <p:cNvSpPr txBox="1"/>
          <p:nvPr>
            <p:ph type="title"/>
          </p:nvPr>
        </p:nvSpPr>
        <p:spPr>
          <a:xfrm>
            <a:off x="150" y="0"/>
            <a:ext cx="9144000" cy="7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 Prompt on Google AI Studio</a:t>
            </a:r>
            <a:endParaRPr/>
          </a:p>
        </p:txBody>
      </p:sp>
      <p:pic>
        <p:nvPicPr>
          <p:cNvPr id="423" name="Google Shape;423;p59"/>
          <p:cNvPicPr preferRelativeResize="0"/>
          <p:nvPr/>
        </p:nvPicPr>
        <p:blipFill>
          <a:blip r:embed="rId3">
            <a:alphaModFix/>
          </a:blip>
          <a:stretch>
            <a:fillRect/>
          </a:stretch>
        </p:blipFill>
        <p:spPr>
          <a:xfrm>
            <a:off x="219850" y="756300"/>
            <a:ext cx="8839204" cy="37376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29" name="Google Shape;429;p6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Temperature</a:t>
            </a:r>
            <a:endParaRPr/>
          </a:p>
        </p:txBody>
      </p:sp>
      <p:pic>
        <p:nvPicPr>
          <p:cNvPr id="430" name="Google Shape;430;p60"/>
          <p:cNvPicPr preferRelativeResize="0"/>
          <p:nvPr/>
        </p:nvPicPr>
        <p:blipFill>
          <a:blip r:embed="rId3">
            <a:alphaModFix/>
          </a:blip>
          <a:stretch>
            <a:fillRect/>
          </a:stretch>
        </p:blipFill>
        <p:spPr>
          <a:xfrm>
            <a:off x="609225" y="725100"/>
            <a:ext cx="8230523" cy="378571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36" name="Google Shape;436;p6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K</a:t>
            </a:r>
            <a:endParaRPr/>
          </a:p>
        </p:txBody>
      </p:sp>
      <p:sp>
        <p:nvSpPr>
          <p:cNvPr id="437" name="Google Shape;437;p61"/>
          <p:cNvSpPr txBox="1"/>
          <p:nvPr/>
        </p:nvSpPr>
        <p:spPr>
          <a:xfrm>
            <a:off x="186125" y="572700"/>
            <a:ext cx="5126700" cy="4340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A topK of 1 means that the model selects the token that is the most probable among all the tokens in the model's vocabulary</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A topK of 3 means that the next token is selected from among the 3 most probable using the temperature.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For each token selection step, the topK tokens with the highest probabilities are sampled.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Tokens are then further filtered based on topP with the final token selected using temperature sampling.</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Range: 1-40</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Default for gemini-pro: 1</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Default for gemini-pro-vision: 32</a:t>
            </a:r>
            <a:endParaRPr sz="1800">
              <a:solidFill>
                <a:schemeClr val="dk2"/>
              </a:solidFill>
            </a:endParaRPr>
          </a:p>
        </p:txBody>
      </p:sp>
      <p:pic>
        <p:nvPicPr>
          <p:cNvPr id="438" name="Google Shape;438;p61"/>
          <p:cNvPicPr preferRelativeResize="0"/>
          <p:nvPr/>
        </p:nvPicPr>
        <p:blipFill>
          <a:blip r:embed="rId3">
            <a:alphaModFix/>
          </a:blip>
          <a:stretch>
            <a:fillRect/>
          </a:stretch>
        </p:blipFill>
        <p:spPr>
          <a:xfrm>
            <a:off x="5419121" y="767400"/>
            <a:ext cx="3666555" cy="2053488"/>
          </a:xfrm>
          <a:prstGeom prst="rect">
            <a:avLst/>
          </a:prstGeom>
          <a:noFill/>
          <a:ln>
            <a:noFill/>
          </a:ln>
        </p:spPr>
      </p:pic>
      <p:pic>
        <p:nvPicPr>
          <p:cNvPr id="439" name="Google Shape;439;p61"/>
          <p:cNvPicPr preferRelativeResize="0"/>
          <p:nvPr/>
        </p:nvPicPr>
        <p:blipFill>
          <a:blip r:embed="rId4">
            <a:alphaModFix/>
          </a:blip>
          <a:stretch>
            <a:fillRect/>
          </a:stretch>
        </p:blipFill>
        <p:spPr>
          <a:xfrm>
            <a:off x="5419125" y="2908600"/>
            <a:ext cx="3666550" cy="194425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45" name="Google Shape;445;p6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P</a:t>
            </a:r>
            <a:endParaRPr/>
          </a:p>
        </p:txBody>
      </p:sp>
      <p:sp>
        <p:nvSpPr>
          <p:cNvPr id="446" name="Google Shape;446;p62"/>
          <p:cNvSpPr txBox="1"/>
          <p:nvPr/>
        </p:nvSpPr>
        <p:spPr>
          <a:xfrm>
            <a:off x="118800" y="725100"/>
            <a:ext cx="4771200" cy="4063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Picks from the top tokens based on thesum of their probabilities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Tokens are selected from the most to least probable until the sum of their probabilities equals the topP value.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For example, if tokens A, B, and C have a probability of 0.3, 0.2,and 0.1 and the topP value is 0.5, then the model will select either A or B as the next token by using the temperature andexclude C as a candidate.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The default top P value is 0.95 (docs are inconsistent here)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Range: 0.0 - 1.0</a:t>
            </a:r>
            <a:endParaRPr sz="1800">
              <a:solidFill>
                <a:schemeClr val="dk2"/>
              </a:solidFill>
            </a:endParaRPr>
          </a:p>
        </p:txBody>
      </p:sp>
      <p:pic>
        <p:nvPicPr>
          <p:cNvPr id="447" name="Google Shape;447;p62"/>
          <p:cNvPicPr preferRelativeResize="0"/>
          <p:nvPr/>
        </p:nvPicPr>
        <p:blipFill>
          <a:blip r:embed="rId3">
            <a:alphaModFix/>
          </a:blip>
          <a:stretch>
            <a:fillRect/>
          </a:stretch>
        </p:blipFill>
        <p:spPr>
          <a:xfrm>
            <a:off x="5042400" y="725100"/>
            <a:ext cx="3949199" cy="18685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0" y="0"/>
            <a:ext cx="9144000" cy="5727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
              <a:t>Lesson Plan</a:t>
            </a:r>
            <a:endParaRPr i="0" sz="3600" u="none" cap="none" strike="noStrike"/>
          </a:p>
        </p:txBody>
      </p:sp>
      <p:sp>
        <p:nvSpPr>
          <p:cNvPr id="96" name="Google Shape;96;p18"/>
          <p:cNvSpPr txBox="1"/>
          <p:nvPr>
            <p:ph idx="1" type="body"/>
          </p:nvPr>
        </p:nvSpPr>
        <p:spPr>
          <a:xfrm>
            <a:off x="151275" y="642650"/>
            <a:ext cx="8869800" cy="433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2400">
                <a:solidFill>
                  <a:schemeClr val="dk1"/>
                </a:solidFill>
              </a:rPr>
              <a:t>Day 2 </a:t>
            </a:r>
            <a:endParaRPr b="1" sz="2400">
              <a:solidFill>
                <a:schemeClr val="dk1"/>
              </a:solidFill>
            </a:endParaRPr>
          </a:p>
          <a:p>
            <a:pPr indent="-381000" lvl="0" marL="457200" rtl="0" algn="l">
              <a:spcBef>
                <a:spcPts val="0"/>
              </a:spcBef>
              <a:spcAft>
                <a:spcPts val="0"/>
              </a:spcAft>
              <a:buClr>
                <a:srgbClr val="FF0000"/>
              </a:buClr>
              <a:buSzPts val="2400"/>
              <a:buChar char="●"/>
            </a:pPr>
            <a:r>
              <a:rPr b="1" lang="en" sz="2400">
                <a:solidFill>
                  <a:srgbClr val="FF0000"/>
                </a:solidFill>
              </a:rPr>
              <a:t>Digital Attendance (AM)</a:t>
            </a:r>
            <a:endParaRPr b="1" sz="2400">
              <a:solidFill>
                <a:srgbClr val="FF0000"/>
              </a:solidFill>
            </a:endParaRPr>
          </a:p>
          <a:p>
            <a:pPr indent="-381000" lvl="0" marL="457200" rtl="0" algn="l">
              <a:spcBef>
                <a:spcPts val="0"/>
              </a:spcBef>
              <a:spcAft>
                <a:spcPts val="0"/>
              </a:spcAft>
              <a:buSzPts val="2400"/>
              <a:buChar char="●"/>
            </a:pPr>
            <a:r>
              <a:rPr lang="en"/>
              <a:t>Topic 3: Building LLM Applications with Google Gemini LLM </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Lunch Break</a:t>
            </a:r>
            <a:endParaRPr sz="2400">
              <a:solidFill>
                <a:schemeClr val="dk1"/>
              </a:solidFill>
            </a:endParaRPr>
          </a:p>
          <a:p>
            <a:pPr indent="-381000" lvl="0" marL="457200" rtl="0" algn="l">
              <a:spcBef>
                <a:spcPts val="0"/>
              </a:spcBef>
              <a:spcAft>
                <a:spcPts val="0"/>
              </a:spcAft>
              <a:buClr>
                <a:srgbClr val="FF0000"/>
              </a:buClr>
              <a:buSzPts val="2400"/>
              <a:buChar char="●"/>
            </a:pPr>
            <a:r>
              <a:rPr b="1" lang="en" sz="2400">
                <a:solidFill>
                  <a:srgbClr val="FF0000"/>
                </a:solidFill>
              </a:rPr>
              <a:t>Digital Attendance (PM)</a:t>
            </a:r>
            <a:endParaRPr b="1" sz="2400">
              <a:solidFill>
                <a:srgbClr val="FF0000"/>
              </a:solidFill>
            </a:endParaRPr>
          </a:p>
          <a:p>
            <a:pPr indent="-381000" lvl="0" marL="457200" rtl="0" algn="l">
              <a:spcBef>
                <a:spcPts val="0"/>
              </a:spcBef>
              <a:spcAft>
                <a:spcPts val="0"/>
              </a:spcAft>
              <a:buClr>
                <a:schemeClr val="dk1"/>
              </a:buClr>
              <a:buSzPts val="2400"/>
              <a:buChar char="●"/>
            </a:pPr>
            <a:r>
              <a:rPr lang="en"/>
              <a:t>Topic 4: Implementing Retrieval Augmented Generation (RAG) </a:t>
            </a:r>
            <a:endParaRPr sz="2400">
              <a:solidFill>
                <a:schemeClr val="dk1"/>
              </a:solidFill>
            </a:endParaRPr>
          </a:p>
          <a:p>
            <a:pPr indent="-381000" lvl="0" marL="457200" rtl="0" algn="l">
              <a:spcBef>
                <a:spcPts val="0"/>
              </a:spcBef>
              <a:spcAft>
                <a:spcPts val="0"/>
              </a:spcAft>
              <a:buSzPts val="2400"/>
              <a:buChar char="●"/>
            </a:pPr>
            <a:r>
              <a:rPr b="1" lang="en" sz="2400">
                <a:solidFill>
                  <a:srgbClr val="FF0000"/>
                </a:solidFill>
              </a:rPr>
              <a:t>Digital Attendance (Assessment)</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Final Assessment </a:t>
            </a:r>
            <a:endParaRPr sz="2400">
              <a:solidFill>
                <a:schemeClr val="dk1"/>
              </a:solidFill>
            </a:endParaRPr>
          </a:p>
          <a:p>
            <a:pPr indent="-381000" lvl="0" marL="457200" rtl="0" algn="l">
              <a:spcBef>
                <a:spcPts val="0"/>
              </a:spcBef>
              <a:spcAft>
                <a:spcPts val="0"/>
              </a:spcAft>
              <a:buClr>
                <a:srgbClr val="FF0000"/>
              </a:buClr>
              <a:buSzPts val="2400"/>
              <a:buChar char="●"/>
            </a:pPr>
            <a:r>
              <a:rPr b="1" lang="en" sz="2400">
                <a:solidFill>
                  <a:srgbClr val="FF0000"/>
                </a:solidFill>
              </a:rPr>
              <a:t>Course Feedback and TRAQOM Survey</a:t>
            </a:r>
            <a:endParaRPr b="1" sz="2400">
              <a:solidFill>
                <a:srgbClr val="FF0000"/>
              </a:solidFill>
            </a:endParaRPr>
          </a:p>
          <a:p>
            <a:pPr indent="-381000" lvl="0" marL="457200" rtl="0" algn="l">
              <a:spcBef>
                <a:spcPts val="0"/>
              </a:spcBef>
              <a:spcAft>
                <a:spcPts val="0"/>
              </a:spcAft>
              <a:buClr>
                <a:schemeClr val="dk1"/>
              </a:buClr>
              <a:buSzPts val="2400"/>
              <a:buChar char="●"/>
            </a:pPr>
            <a:r>
              <a:rPr lang="en" sz="2400">
                <a:solidFill>
                  <a:schemeClr val="dk1"/>
                </a:solidFill>
              </a:rPr>
              <a:t>End of Class</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457200" marR="0" rtl="0" algn="l">
              <a:spcBef>
                <a:spcPts val="640"/>
              </a:spcBef>
              <a:spcAft>
                <a:spcPts val="0"/>
              </a:spcAft>
              <a:buNone/>
            </a:pPr>
            <a:r>
              <a:t/>
            </a:r>
            <a:endParaRPr sz="1900">
              <a:solidFill>
                <a:schemeClr val="dk1"/>
              </a:solidFill>
            </a:endParaRPr>
          </a:p>
          <a:p>
            <a:pPr indent="0" lvl="0" marL="0" marR="0" rtl="0" algn="l">
              <a:spcBef>
                <a:spcPts val="640"/>
              </a:spcBef>
              <a:spcAft>
                <a:spcPts val="0"/>
              </a:spcAft>
              <a:buNone/>
            </a:pPr>
            <a:r>
              <a:t/>
            </a:r>
            <a:endParaRPr sz="1900">
              <a:solidFill>
                <a:schemeClr val="dk1"/>
              </a:solidFill>
            </a:endParaRPr>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53" name="Google Shape;453;p6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Default Parameter Values</a:t>
            </a:r>
            <a:endParaRPr/>
          </a:p>
        </p:txBody>
      </p:sp>
      <p:sp>
        <p:nvSpPr>
          <p:cNvPr id="454" name="Google Shape;454;p63"/>
          <p:cNvSpPr txBox="1"/>
          <p:nvPr/>
        </p:nvSpPr>
        <p:spPr>
          <a:xfrm>
            <a:off x="177650" y="659875"/>
            <a:ext cx="67254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For Gemini Pro Vision (Gemini 1.0 Pro Vision) are:</a:t>
            </a:r>
            <a:endParaRPr sz="2200">
              <a:solidFill>
                <a:schemeClr val="dk2"/>
              </a:solidFill>
            </a:endParaRPr>
          </a:p>
          <a:p>
            <a:pPr indent="0" lvl="0" marL="0" rtl="0" algn="l">
              <a:spcBef>
                <a:spcPts val="0"/>
              </a:spcBef>
              <a:spcAft>
                <a:spcPts val="0"/>
              </a:spcAft>
              <a:buNone/>
            </a:pPr>
            <a:r>
              <a:t/>
            </a:r>
            <a:endParaRPr sz="2200">
              <a:solidFill>
                <a:schemeClr val="dk2"/>
              </a:solidFill>
            </a:endParaRPr>
          </a:p>
          <a:p>
            <a:pPr indent="0" lvl="0" marL="0" rtl="0" algn="l">
              <a:spcBef>
                <a:spcPts val="0"/>
              </a:spcBef>
              <a:spcAft>
                <a:spcPts val="0"/>
              </a:spcAft>
              <a:buNone/>
            </a:pPr>
            <a:r>
              <a:rPr lang="en" sz="2200">
                <a:solidFill>
                  <a:schemeClr val="dk2"/>
                </a:solidFill>
              </a:rPr>
              <a:t>Temperature</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Default: 0.4</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Range: [0.0, 1.0]</a:t>
            </a:r>
            <a:endParaRPr sz="2200">
              <a:solidFill>
                <a:schemeClr val="dk2"/>
              </a:solidFill>
            </a:endParaRPr>
          </a:p>
          <a:p>
            <a:pPr indent="0" lvl="0" marL="0" rtl="0" algn="l">
              <a:spcBef>
                <a:spcPts val="0"/>
              </a:spcBef>
              <a:spcAft>
                <a:spcPts val="0"/>
              </a:spcAft>
              <a:buNone/>
            </a:pPr>
            <a:r>
              <a:rPr lang="en" sz="2200">
                <a:solidFill>
                  <a:schemeClr val="dk2"/>
                </a:solidFill>
              </a:rPr>
              <a:t>Top k</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Default: None</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Range: [1, 40]</a:t>
            </a:r>
            <a:endParaRPr sz="2200">
              <a:solidFill>
                <a:schemeClr val="dk2"/>
              </a:solidFill>
            </a:endParaRPr>
          </a:p>
          <a:p>
            <a:pPr indent="0" lvl="0" marL="0" rtl="0" algn="l">
              <a:spcBef>
                <a:spcPts val="0"/>
              </a:spcBef>
              <a:spcAft>
                <a:spcPts val="0"/>
              </a:spcAft>
              <a:buNone/>
            </a:pPr>
            <a:r>
              <a:rPr lang="en" sz="2200">
                <a:solidFill>
                  <a:schemeClr val="dk2"/>
                </a:solidFill>
              </a:rPr>
              <a:t>Top p</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Default: 1.0</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Range: [0.0, 1.0]</a:t>
            </a:r>
            <a:endParaRPr sz="2200">
              <a:solidFill>
                <a:schemeClr val="dk2"/>
              </a:solidFill>
            </a:endParaRPr>
          </a:p>
        </p:txBody>
      </p:sp>
      <p:pic>
        <p:nvPicPr>
          <p:cNvPr id="455" name="Google Shape;455;p63"/>
          <p:cNvPicPr preferRelativeResize="0"/>
          <p:nvPr/>
        </p:nvPicPr>
        <p:blipFill>
          <a:blip r:embed="rId3">
            <a:alphaModFix/>
          </a:blip>
          <a:stretch>
            <a:fillRect/>
          </a:stretch>
        </p:blipFill>
        <p:spPr>
          <a:xfrm>
            <a:off x="7272975" y="659875"/>
            <a:ext cx="1748174" cy="44414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61" name="Google Shape;461;p6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Safety Setting</a:t>
            </a:r>
            <a:endParaRPr/>
          </a:p>
        </p:txBody>
      </p:sp>
      <p:pic>
        <p:nvPicPr>
          <p:cNvPr id="462" name="Google Shape;462;p64"/>
          <p:cNvPicPr preferRelativeResize="0"/>
          <p:nvPr/>
        </p:nvPicPr>
        <p:blipFill rotWithShape="1">
          <a:blip r:embed="rId3">
            <a:alphaModFix/>
          </a:blip>
          <a:srcRect b="5900" l="0" r="0" t="0"/>
          <a:stretch/>
        </p:blipFill>
        <p:spPr>
          <a:xfrm>
            <a:off x="2361638" y="740075"/>
            <a:ext cx="4420726" cy="40142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68" name="Google Shape;468;p6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of Parameters</a:t>
            </a:r>
            <a:endParaRPr/>
          </a:p>
        </p:txBody>
      </p:sp>
      <p:pic>
        <p:nvPicPr>
          <p:cNvPr id="469" name="Google Shape;469;p65"/>
          <p:cNvPicPr preferRelativeResize="0"/>
          <p:nvPr/>
        </p:nvPicPr>
        <p:blipFill>
          <a:blip r:embed="rId3">
            <a:alphaModFix/>
          </a:blip>
          <a:stretch>
            <a:fillRect/>
          </a:stretch>
        </p:blipFill>
        <p:spPr>
          <a:xfrm>
            <a:off x="152400" y="725100"/>
            <a:ext cx="8839204" cy="375493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Google AI Studio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75" name="Google Shape;475;p66"/>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out Google AI studio at</a:t>
            </a:r>
            <a:endParaRPr/>
          </a:p>
          <a:p>
            <a:pPr indent="0" lvl="0" marL="0" rtl="0" algn="l">
              <a:spcBef>
                <a:spcPts val="0"/>
              </a:spcBef>
              <a:spcAft>
                <a:spcPts val="0"/>
              </a:spcAft>
              <a:buNone/>
            </a:pPr>
            <a:r>
              <a:rPr lang="en" u="sng">
                <a:solidFill>
                  <a:schemeClr val="hlink"/>
                </a:solidFill>
                <a:hlinkClick r:id="rId3"/>
              </a:rPr>
              <a:t>https://aistudio.google.com/prompts/new_chat</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Adjust the parameters and safety setting, and observe the  impact on the outputs.</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81" name="Google Shape;481;p67"/>
          <p:cNvSpPr txBox="1"/>
          <p:nvPr>
            <p:ph type="ctrTitle"/>
          </p:nvPr>
        </p:nvSpPr>
        <p:spPr>
          <a:xfrm>
            <a:off x="0" y="744575"/>
            <a:ext cx="9144000" cy="32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Topic 2 </a:t>
            </a:r>
            <a:endParaRPr/>
          </a:p>
          <a:p>
            <a:pPr indent="0" lvl="0" marL="0" rtl="0" algn="ctr">
              <a:spcBef>
                <a:spcPts val="0"/>
              </a:spcBef>
              <a:spcAft>
                <a:spcPts val="0"/>
              </a:spcAft>
              <a:buNone/>
            </a:pPr>
            <a:r>
              <a:rPr lang="en"/>
              <a:t>Multimodal Prompting with Gemini Pro LLM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Google AI Studio API Key</a:t>
            </a:r>
            <a:endParaRPr/>
          </a:p>
        </p:txBody>
      </p:sp>
      <p:pic>
        <p:nvPicPr>
          <p:cNvPr id="487" name="Google Shape;487;p68"/>
          <p:cNvPicPr preferRelativeResize="0"/>
          <p:nvPr/>
        </p:nvPicPr>
        <p:blipFill>
          <a:blip r:embed="rId3">
            <a:alphaModFix/>
          </a:blip>
          <a:stretch>
            <a:fillRect/>
          </a:stretch>
        </p:blipFill>
        <p:spPr>
          <a:xfrm>
            <a:off x="1636425" y="649200"/>
            <a:ext cx="5738711" cy="42659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9"/>
          <p:cNvSpPr txBox="1"/>
          <p:nvPr>
            <p:ph type="title"/>
          </p:nvPr>
        </p:nvSpPr>
        <p:spPr>
          <a:xfrm>
            <a:off x="150" y="0"/>
            <a:ext cx="9144000" cy="75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Gemini API Pricing</a:t>
            </a:r>
            <a:endParaRPr/>
          </a:p>
        </p:txBody>
      </p:sp>
      <p:sp>
        <p:nvSpPr>
          <p:cNvPr id="493" name="Google Shape;493;p69"/>
          <p:cNvSpPr txBox="1"/>
          <p:nvPr>
            <p:ph idx="1" type="body"/>
          </p:nvPr>
        </p:nvSpPr>
        <p:spPr>
          <a:xfrm>
            <a:off x="249650" y="775619"/>
            <a:ext cx="4106100" cy="4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t>Free for everyone</a:t>
            </a:r>
            <a:endParaRPr b="1" sz="1800" u="sng"/>
          </a:p>
          <a:p>
            <a:pPr indent="0" lvl="0" marL="0" rtl="0" algn="l">
              <a:spcBef>
                <a:spcPts val="0"/>
              </a:spcBef>
              <a:spcAft>
                <a:spcPts val="0"/>
              </a:spcAft>
              <a:buNone/>
            </a:pPr>
            <a:r>
              <a:t/>
            </a:r>
            <a:endParaRPr sz="1800"/>
          </a:p>
          <a:p>
            <a:pPr indent="0" lvl="0" marL="0" rtl="0" algn="l">
              <a:spcBef>
                <a:spcPts val="0"/>
              </a:spcBef>
              <a:spcAft>
                <a:spcPts val="0"/>
              </a:spcAft>
              <a:buNone/>
            </a:pPr>
            <a:r>
              <a:rPr lang="en" sz="1800"/>
              <a:t>Rate Limits: 60 QPM (queries per minute)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Price (input): Free</a:t>
            </a:r>
            <a:endParaRPr sz="1800"/>
          </a:p>
          <a:p>
            <a:pPr indent="0" lvl="0" marL="0" rtl="0" algn="l">
              <a:spcBef>
                <a:spcPts val="0"/>
              </a:spcBef>
              <a:spcAft>
                <a:spcPts val="0"/>
              </a:spcAft>
              <a:buNone/>
            </a:pPr>
            <a:r>
              <a:rPr lang="en" sz="1800"/>
              <a:t>Price (output): Free</a:t>
            </a:r>
            <a:endParaRPr sz="1800"/>
          </a:p>
          <a:p>
            <a:pPr indent="0" lvl="0" marL="0" rtl="0" algn="l">
              <a:spcBef>
                <a:spcPts val="0"/>
              </a:spcBef>
              <a:spcAft>
                <a:spcPts val="0"/>
              </a:spcAft>
              <a:buNone/>
            </a:pPr>
            <a:r>
              <a:rPr lang="en" sz="1800"/>
              <a:t>Input/output data used to improve our products: Yes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Get API key in Google AI Studio</a:t>
            </a:r>
            <a:endParaRPr sz="1800"/>
          </a:p>
          <a:p>
            <a:pPr indent="0" lvl="0" marL="0" rtl="0" algn="l">
              <a:spcBef>
                <a:spcPts val="0"/>
              </a:spcBef>
              <a:spcAft>
                <a:spcPts val="0"/>
              </a:spcAft>
              <a:buNone/>
            </a:pPr>
            <a:r>
              <a:t/>
            </a:r>
            <a:endParaRPr/>
          </a:p>
        </p:txBody>
      </p:sp>
      <p:sp>
        <p:nvSpPr>
          <p:cNvPr id="494" name="Google Shape;494;p69"/>
          <p:cNvSpPr txBox="1"/>
          <p:nvPr>
            <p:ph idx="2" type="body"/>
          </p:nvPr>
        </p:nvSpPr>
        <p:spPr>
          <a:xfrm>
            <a:off x="4825700" y="775619"/>
            <a:ext cx="4106100" cy="40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t>Pay-as-you-go</a:t>
            </a:r>
            <a:endParaRPr b="1" sz="1800" u="sng"/>
          </a:p>
          <a:p>
            <a:pPr indent="0" lvl="0" marL="0" rtl="0" algn="l">
              <a:spcBef>
                <a:spcPts val="0"/>
              </a:spcBef>
              <a:spcAft>
                <a:spcPts val="0"/>
              </a:spcAft>
              <a:buNone/>
            </a:pPr>
            <a:r>
              <a:t/>
            </a:r>
            <a:endParaRPr sz="1800"/>
          </a:p>
          <a:p>
            <a:pPr indent="0" lvl="0" marL="0" rtl="0" algn="l">
              <a:spcBef>
                <a:spcPts val="0"/>
              </a:spcBef>
              <a:spcAft>
                <a:spcPts val="0"/>
              </a:spcAft>
              <a:buNone/>
            </a:pPr>
            <a:r>
              <a:rPr lang="en" sz="1800"/>
              <a:t>Rate Limits: Starts at 60 QPM</a:t>
            </a:r>
            <a:endParaRPr sz="1800"/>
          </a:p>
          <a:p>
            <a:pPr indent="0" lvl="0" marL="0" rtl="0" algn="l">
              <a:spcBef>
                <a:spcPts val="0"/>
              </a:spcBef>
              <a:spcAft>
                <a:spcPts val="0"/>
              </a:spcAft>
              <a:buNone/>
            </a:pPr>
            <a:r>
              <a:rPr lang="en" sz="1800"/>
              <a:t>Price (input):</a:t>
            </a:r>
            <a:endParaRPr sz="1800"/>
          </a:p>
          <a:p>
            <a:pPr indent="0" lvl="0" marL="0" rtl="0" algn="l">
              <a:spcBef>
                <a:spcPts val="0"/>
              </a:spcBef>
              <a:spcAft>
                <a:spcPts val="0"/>
              </a:spcAft>
              <a:buNone/>
            </a:pPr>
            <a:r>
              <a:rPr lang="en" sz="1800"/>
              <a:t>$0.00025 / 1K characters</a:t>
            </a:r>
            <a:endParaRPr sz="1800"/>
          </a:p>
          <a:p>
            <a:pPr indent="0" lvl="0" marL="0" rtl="0" algn="l">
              <a:spcBef>
                <a:spcPts val="0"/>
              </a:spcBef>
              <a:spcAft>
                <a:spcPts val="0"/>
              </a:spcAft>
              <a:buNone/>
            </a:pPr>
            <a:r>
              <a:rPr lang="en" sz="1800"/>
              <a:t>$0.0025 /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Price (output): $0.0005 / 1K char</a:t>
            </a:r>
            <a:endParaRPr sz="1800"/>
          </a:p>
          <a:p>
            <a:pPr indent="0" lvl="0" marL="0" rtl="0" algn="l">
              <a:spcBef>
                <a:spcPts val="0"/>
              </a:spcBef>
              <a:spcAft>
                <a:spcPts val="0"/>
              </a:spcAft>
              <a:buNone/>
            </a:pPr>
            <a:r>
              <a:rPr lang="en" sz="1800"/>
              <a:t>Input/output data used to improve our products: No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Coming soon to Google AI Studio</a:t>
            </a:r>
            <a:endParaRPr sz="1800"/>
          </a:p>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 API Key to Colab</a:t>
            </a:r>
            <a:endParaRPr/>
          </a:p>
        </p:txBody>
      </p:sp>
      <p:pic>
        <p:nvPicPr>
          <p:cNvPr id="500" name="Google Shape;500;p70"/>
          <p:cNvPicPr preferRelativeResize="0"/>
          <p:nvPr/>
        </p:nvPicPr>
        <p:blipFill>
          <a:blip r:embed="rId3">
            <a:alphaModFix/>
          </a:blip>
          <a:stretch>
            <a:fillRect/>
          </a:stretch>
        </p:blipFill>
        <p:spPr>
          <a:xfrm>
            <a:off x="2100175" y="649225"/>
            <a:ext cx="4283484" cy="42660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 Google AI API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06" name="Google Shape;506;p71"/>
          <p:cNvPicPr preferRelativeResize="0"/>
          <p:nvPr/>
        </p:nvPicPr>
        <p:blipFill>
          <a:blip r:embed="rId3">
            <a:alphaModFix/>
          </a:blip>
          <a:stretch>
            <a:fillRect/>
          </a:stretch>
        </p:blipFill>
        <p:spPr>
          <a:xfrm>
            <a:off x="152400" y="725100"/>
            <a:ext cx="8839204" cy="368156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12" name="Google Shape;512;p7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Gemini API</a:t>
            </a:r>
            <a:endParaRPr/>
          </a:p>
        </p:txBody>
      </p:sp>
      <p:pic>
        <p:nvPicPr>
          <p:cNvPr id="513" name="Google Shape;513;p72"/>
          <p:cNvPicPr preferRelativeResize="0"/>
          <p:nvPr/>
        </p:nvPicPr>
        <p:blipFill>
          <a:blip r:embed="rId3">
            <a:alphaModFix/>
          </a:blip>
          <a:stretch>
            <a:fillRect/>
          </a:stretch>
        </p:blipFill>
        <p:spPr>
          <a:xfrm>
            <a:off x="799038" y="572700"/>
            <a:ext cx="7545923" cy="3876126"/>
          </a:xfrm>
          <a:prstGeom prst="rect">
            <a:avLst/>
          </a:prstGeom>
          <a:noFill/>
          <a:ln>
            <a:noFill/>
          </a:ln>
        </p:spPr>
      </p:pic>
      <p:sp>
        <p:nvSpPr>
          <p:cNvPr id="514" name="Google Shape;514;p72"/>
          <p:cNvSpPr txBox="1"/>
          <p:nvPr/>
        </p:nvSpPr>
        <p:spPr>
          <a:xfrm>
            <a:off x="287625" y="4448825"/>
            <a:ext cx="681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Source: https://ai.google.dev/gemini-api/docs/models/gemini</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 name="Shape 101"/>
        <p:cNvGrpSpPr/>
        <p:nvPr/>
      </p:nvGrpSpPr>
      <p:grpSpPr>
        <a:xfrm>
          <a:off x="0" y="0"/>
          <a:ext cx="0" cy="0"/>
          <a:chOff x="0" y="0"/>
          <a:chExt cx="0" cy="0"/>
        </a:xfrm>
      </p:grpSpPr>
      <p:sp>
        <p:nvSpPr>
          <p:cNvPr id="102" name="Google Shape;10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03" name="Google Shape;103;p1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Skills Framework</a:t>
            </a:r>
            <a:endParaRPr/>
          </a:p>
        </p:txBody>
      </p:sp>
      <p:sp>
        <p:nvSpPr>
          <p:cNvPr id="104" name="Google Shape;104;p19"/>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TSC Title: Artificial Intelligence Application </a:t>
            </a:r>
            <a:endParaRPr/>
          </a:p>
          <a:p>
            <a:pPr indent="0" lvl="0" marL="0" rtl="0" algn="l">
              <a:spcBef>
                <a:spcPts val="0"/>
              </a:spcBef>
              <a:spcAft>
                <a:spcPts val="0"/>
              </a:spcAft>
              <a:buClr>
                <a:schemeClr val="dk1"/>
              </a:buClr>
              <a:buSzPts val="1100"/>
              <a:buFont typeface="Arial"/>
              <a:buNone/>
            </a:pPr>
            <a:r>
              <a:rPr lang="en"/>
              <a:t>TSC Code: </a:t>
            </a:r>
            <a:r>
              <a:rPr lang="en"/>
              <a:t>AER-TEM-4026-1.1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Configure Gemini Model</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20" name="Google Shape;520;p73"/>
          <p:cNvPicPr preferRelativeResize="0"/>
          <p:nvPr/>
        </p:nvPicPr>
        <p:blipFill>
          <a:blip r:embed="rId3">
            <a:alphaModFix/>
          </a:blip>
          <a:stretch>
            <a:fillRect/>
          </a:stretch>
        </p:blipFill>
        <p:spPr>
          <a:xfrm>
            <a:off x="152400" y="725100"/>
            <a:ext cx="8839199" cy="286255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26" name="Google Shape;526;p74"/>
          <p:cNvPicPr preferRelativeResize="0"/>
          <p:nvPr/>
        </p:nvPicPr>
        <p:blipFill>
          <a:blip r:embed="rId3">
            <a:alphaModFix/>
          </a:blip>
          <a:stretch>
            <a:fillRect/>
          </a:stretch>
        </p:blipFill>
        <p:spPr>
          <a:xfrm>
            <a:off x="152400" y="725100"/>
            <a:ext cx="8839200" cy="426154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32" name="Google Shape;532;p7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Multimodality: Image + Text</a:t>
            </a:r>
            <a:endParaRPr/>
          </a:p>
        </p:txBody>
      </p:sp>
      <p:sp>
        <p:nvSpPr>
          <p:cNvPr id="533" name="Google Shape;533;p75"/>
          <p:cNvSpPr txBox="1"/>
          <p:nvPr/>
        </p:nvSpPr>
        <p:spPr>
          <a:xfrm>
            <a:off x="253800" y="1074375"/>
            <a:ext cx="487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pic>
        <p:nvPicPr>
          <p:cNvPr id="534" name="Google Shape;534;p75"/>
          <p:cNvPicPr preferRelativeResize="0"/>
          <p:nvPr/>
        </p:nvPicPr>
        <p:blipFill>
          <a:blip r:embed="rId3">
            <a:alphaModFix/>
          </a:blip>
          <a:stretch>
            <a:fillRect/>
          </a:stretch>
        </p:blipFill>
        <p:spPr>
          <a:xfrm>
            <a:off x="110250" y="769265"/>
            <a:ext cx="9143998" cy="2105319"/>
          </a:xfrm>
          <a:prstGeom prst="rect">
            <a:avLst/>
          </a:prstGeom>
          <a:noFill/>
          <a:ln>
            <a:noFill/>
          </a:ln>
        </p:spPr>
      </p:pic>
      <p:pic>
        <p:nvPicPr>
          <p:cNvPr id="535" name="Google Shape;535;p75"/>
          <p:cNvPicPr preferRelativeResize="0"/>
          <p:nvPr/>
        </p:nvPicPr>
        <p:blipFill>
          <a:blip r:embed="rId4">
            <a:alphaModFix/>
          </a:blip>
          <a:stretch>
            <a:fillRect/>
          </a:stretch>
        </p:blipFill>
        <p:spPr>
          <a:xfrm>
            <a:off x="3084375" y="2519050"/>
            <a:ext cx="2723551" cy="21053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Gemini API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41" name="Google Shape;541;p76"/>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your own image</a:t>
            </a:r>
            <a:endParaRPr/>
          </a:p>
          <a:p>
            <a:pPr indent="0" lvl="0" marL="0" rtl="0" algn="l">
              <a:spcBef>
                <a:spcPts val="0"/>
              </a:spcBef>
              <a:spcAft>
                <a:spcPts val="0"/>
              </a:spcAft>
              <a:buNone/>
            </a:pPr>
            <a:r>
              <a:rPr lang="en"/>
              <a:t>Prompt the Gemini API to describe your image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Google Vertex AI?</a:t>
            </a:r>
            <a:endParaRPr/>
          </a:p>
        </p:txBody>
      </p:sp>
      <p:sp>
        <p:nvSpPr>
          <p:cNvPr id="547" name="Google Shape;547;p77"/>
          <p:cNvSpPr txBox="1"/>
          <p:nvPr>
            <p:ph idx="1" type="body"/>
          </p:nvPr>
        </p:nvSpPr>
        <p:spPr>
          <a:xfrm>
            <a:off x="151275" y="642650"/>
            <a:ext cx="3835500" cy="4172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Enterprise-Grade</a:t>
            </a:r>
            <a:endParaRPr/>
          </a:p>
          <a:p>
            <a:pPr indent="-381000" lvl="0" marL="457200" rtl="0" algn="l">
              <a:spcBef>
                <a:spcPts val="0"/>
              </a:spcBef>
              <a:spcAft>
                <a:spcPts val="0"/>
              </a:spcAft>
              <a:buSzPts val="2400"/>
              <a:buChar char="●"/>
            </a:pPr>
            <a:r>
              <a:rPr lang="en"/>
              <a:t>Access to many more models</a:t>
            </a:r>
            <a:endParaRPr/>
          </a:p>
          <a:p>
            <a:pPr indent="-381000" lvl="0" marL="457200" rtl="0" algn="l">
              <a:spcBef>
                <a:spcPts val="0"/>
              </a:spcBef>
              <a:spcAft>
                <a:spcPts val="0"/>
              </a:spcAft>
              <a:buSzPts val="2400"/>
              <a:buChar char="●"/>
            </a:pPr>
            <a:r>
              <a:rPr lang="en"/>
              <a:t>Integrated With Google Cloud</a:t>
            </a:r>
            <a:endParaRPr/>
          </a:p>
          <a:p>
            <a:pPr indent="-381000" lvl="0" marL="457200" rtl="0" algn="l">
              <a:spcBef>
                <a:spcPts val="0"/>
              </a:spcBef>
              <a:spcAft>
                <a:spcPts val="0"/>
              </a:spcAft>
              <a:buSzPts val="2400"/>
              <a:buChar char="●"/>
            </a:pPr>
            <a:r>
              <a:rPr lang="en"/>
              <a:t>Features For Developing Models</a:t>
            </a:r>
            <a:endParaRPr/>
          </a:p>
          <a:p>
            <a:pPr indent="-381000" lvl="0" marL="457200" rtl="0" algn="l">
              <a:spcBef>
                <a:spcPts val="0"/>
              </a:spcBef>
              <a:spcAft>
                <a:spcPts val="0"/>
              </a:spcAft>
              <a:buSzPts val="2400"/>
              <a:buChar char="●"/>
            </a:pPr>
            <a:r>
              <a:rPr lang="en"/>
              <a:t>Features For Deploying Models</a:t>
            </a:r>
            <a:endParaRPr/>
          </a:p>
          <a:p>
            <a:pPr indent="-381000" lvl="0" marL="457200" rtl="0" algn="l">
              <a:spcBef>
                <a:spcPts val="0"/>
              </a:spcBef>
              <a:spcAft>
                <a:spcPts val="0"/>
              </a:spcAft>
              <a:buSzPts val="2400"/>
              <a:buChar char="●"/>
            </a:pPr>
            <a:r>
              <a:rPr lang="en"/>
              <a:t>Pay As You Go Pricing</a:t>
            </a:r>
            <a:endParaRPr/>
          </a:p>
          <a:p>
            <a:pPr indent="0" lvl="0" marL="0" rtl="0" algn="l">
              <a:spcBef>
                <a:spcPts val="0"/>
              </a:spcBef>
              <a:spcAft>
                <a:spcPts val="0"/>
              </a:spcAft>
              <a:buNone/>
            </a:pPr>
            <a:r>
              <a:t/>
            </a:r>
            <a:endParaRPr/>
          </a:p>
        </p:txBody>
      </p:sp>
      <p:pic>
        <p:nvPicPr>
          <p:cNvPr id="548" name="Google Shape;548;p77"/>
          <p:cNvPicPr preferRelativeResize="0"/>
          <p:nvPr/>
        </p:nvPicPr>
        <p:blipFill>
          <a:blip r:embed="rId3">
            <a:alphaModFix/>
          </a:blip>
          <a:stretch>
            <a:fillRect/>
          </a:stretch>
        </p:blipFill>
        <p:spPr>
          <a:xfrm>
            <a:off x="3986776" y="735400"/>
            <a:ext cx="4959626" cy="35138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Vertex AI Studio?</a:t>
            </a:r>
            <a:endParaRPr/>
          </a:p>
        </p:txBody>
      </p:sp>
      <p:pic>
        <p:nvPicPr>
          <p:cNvPr id="554" name="Google Shape;554;p78"/>
          <p:cNvPicPr preferRelativeResize="0"/>
          <p:nvPr/>
        </p:nvPicPr>
        <p:blipFill>
          <a:blip r:embed="rId3">
            <a:alphaModFix/>
          </a:blip>
          <a:stretch>
            <a:fillRect/>
          </a:stretch>
        </p:blipFill>
        <p:spPr>
          <a:xfrm>
            <a:off x="152400" y="682925"/>
            <a:ext cx="8701962" cy="42660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Gemini vs Vertex AI API</a:t>
            </a:r>
            <a:endParaRPr/>
          </a:p>
        </p:txBody>
      </p:sp>
      <p:pic>
        <p:nvPicPr>
          <p:cNvPr id="560" name="Google Shape;560;p79"/>
          <p:cNvPicPr preferRelativeResize="0"/>
          <p:nvPr/>
        </p:nvPicPr>
        <p:blipFill>
          <a:blip r:embed="rId3">
            <a:alphaModFix/>
          </a:blip>
          <a:stretch>
            <a:fillRect/>
          </a:stretch>
        </p:blipFill>
        <p:spPr>
          <a:xfrm>
            <a:off x="1082950" y="699725"/>
            <a:ext cx="6868531" cy="426600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66" name="Google Shape;566;p8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 Free Trial</a:t>
            </a:r>
            <a:endParaRPr/>
          </a:p>
        </p:txBody>
      </p:sp>
      <p:pic>
        <p:nvPicPr>
          <p:cNvPr id="567" name="Google Shape;567;p80"/>
          <p:cNvPicPr preferRelativeResize="0"/>
          <p:nvPr/>
        </p:nvPicPr>
        <p:blipFill rotWithShape="1">
          <a:blip r:embed="rId3">
            <a:alphaModFix/>
          </a:blip>
          <a:srcRect b="0" l="0" r="852" t="0"/>
          <a:stretch/>
        </p:blipFill>
        <p:spPr>
          <a:xfrm>
            <a:off x="152400" y="725100"/>
            <a:ext cx="8868751" cy="360323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73" name="Google Shape;573;p8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574" name="Google Shape;574;p81"/>
          <p:cNvPicPr preferRelativeResize="0"/>
          <p:nvPr/>
        </p:nvPicPr>
        <p:blipFill>
          <a:blip r:embed="rId3">
            <a:alphaModFix/>
          </a:blip>
          <a:stretch>
            <a:fillRect/>
          </a:stretch>
        </p:blipFill>
        <p:spPr>
          <a:xfrm>
            <a:off x="1976288" y="699700"/>
            <a:ext cx="5073083" cy="426600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80" name="Google Shape;580;p8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581" name="Google Shape;581;p82"/>
          <p:cNvPicPr preferRelativeResize="0"/>
          <p:nvPr/>
        </p:nvPicPr>
        <p:blipFill>
          <a:blip r:embed="rId3">
            <a:alphaModFix/>
          </a:blip>
          <a:stretch>
            <a:fillRect/>
          </a:stretch>
        </p:blipFill>
        <p:spPr>
          <a:xfrm>
            <a:off x="1265550" y="623450"/>
            <a:ext cx="6714403" cy="42659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 name="Shape 108"/>
        <p:cNvGrpSpPr/>
        <p:nvPr/>
      </p:nvGrpSpPr>
      <p:grpSpPr>
        <a:xfrm>
          <a:off x="0" y="0"/>
          <a:ext cx="0" cy="0"/>
          <a:chOff x="0" y="0"/>
          <a:chExt cx="0" cy="0"/>
        </a:xfrm>
      </p:grpSpPr>
      <p:sp>
        <p:nvSpPr>
          <p:cNvPr id="109" name="Google Shape;109;p20"/>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t>TSC Abilities:</a:t>
            </a:r>
            <a:endParaRPr b="1" sz="1600"/>
          </a:p>
          <a:p>
            <a:pPr indent="0" lvl="0" marL="0" rtl="0" algn="l">
              <a:spcBef>
                <a:spcPts val="0"/>
              </a:spcBef>
              <a:spcAft>
                <a:spcPts val="0"/>
              </a:spcAft>
              <a:buClr>
                <a:schemeClr val="dk1"/>
              </a:buClr>
              <a:buSzPts val="1100"/>
              <a:buFont typeface="Arial"/>
              <a:buNone/>
            </a:pPr>
            <a:r>
              <a:rPr lang="en" sz="1600"/>
              <a:t>•	A1: Analyse algorithms in the AI applications</a:t>
            </a:r>
            <a:endParaRPr sz="1600"/>
          </a:p>
          <a:p>
            <a:pPr indent="0" lvl="0" marL="0" rtl="0" algn="l">
              <a:spcBef>
                <a:spcPts val="0"/>
              </a:spcBef>
              <a:spcAft>
                <a:spcPts val="0"/>
              </a:spcAft>
              <a:buClr>
                <a:schemeClr val="dk1"/>
              </a:buClr>
              <a:buSzPts val="1100"/>
              <a:buFont typeface="Arial"/>
              <a:buNone/>
            </a:pPr>
            <a:r>
              <a:rPr lang="en" sz="1600"/>
              <a:t>•	A2: Establish the correlation between design of algorithms and efficiency</a:t>
            </a:r>
            <a:endParaRPr sz="1600"/>
          </a:p>
          <a:p>
            <a:pPr indent="0" lvl="0" marL="0" rtl="0" algn="l">
              <a:spcBef>
                <a:spcPts val="0"/>
              </a:spcBef>
              <a:spcAft>
                <a:spcPts val="0"/>
              </a:spcAft>
              <a:buClr>
                <a:schemeClr val="dk1"/>
              </a:buClr>
              <a:buSzPts val="1100"/>
              <a:buFont typeface="Arial"/>
              <a:buNone/>
            </a:pPr>
            <a:r>
              <a:rPr lang="en" sz="1600"/>
              <a:t>•	A3: Identify strengths and limitations of the AI applications</a:t>
            </a:r>
            <a:endParaRPr sz="1600"/>
          </a:p>
          <a:p>
            <a:pPr indent="0" lvl="0" marL="0" rtl="0" algn="l">
              <a:spcBef>
                <a:spcPts val="0"/>
              </a:spcBef>
              <a:spcAft>
                <a:spcPts val="0"/>
              </a:spcAft>
              <a:buClr>
                <a:schemeClr val="dk1"/>
              </a:buClr>
              <a:buSzPts val="1100"/>
              <a:buFont typeface="Arial"/>
              <a:buNone/>
            </a:pPr>
            <a:r>
              <a:rPr lang="en" sz="1600"/>
              <a:t>•	A4: Evaluate various AI applications to compare strengths and limitations of the AI applications</a:t>
            </a:r>
            <a:endParaRPr sz="1600"/>
          </a:p>
          <a:p>
            <a:pPr indent="0" lvl="0" marL="0" rtl="0" algn="l">
              <a:spcBef>
                <a:spcPts val="0"/>
              </a:spcBef>
              <a:spcAft>
                <a:spcPts val="0"/>
              </a:spcAft>
              <a:buClr>
                <a:schemeClr val="dk1"/>
              </a:buClr>
              <a:buSzPts val="1100"/>
              <a:buFont typeface="Arial"/>
              <a:buNone/>
            </a:pPr>
            <a:r>
              <a:rPr lang="en" sz="1600"/>
              <a:t>•	A5: Assess feasibility of AI applications to the engineering processes</a:t>
            </a:r>
            <a:endParaRPr sz="1600"/>
          </a:p>
          <a:p>
            <a:pPr indent="0" lvl="0" marL="0" rtl="0" algn="l">
              <a:spcBef>
                <a:spcPts val="0"/>
              </a:spcBef>
              <a:spcAft>
                <a:spcPts val="0"/>
              </a:spcAft>
              <a:buClr>
                <a:schemeClr val="dk1"/>
              </a:buClr>
              <a:buSzPts val="1100"/>
              <a:buFont typeface="Arial"/>
              <a:buNone/>
            </a:pPr>
            <a:r>
              <a:rPr lang="en" sz="1600"/>
              <a:t>•	A6: Assess improvements on the engineering and maintenance processes</a:t>
            </a:r>
            <a:endParaRPr sz="1600"/>
          </a:p>
          <a:p>
            <a:pPr indent="0" lvl="0" marL="0" rtl="0" algn="l">
              <a:spcBef>
                <a:spcPts val="0"/>
              </a:spcBef>
              <a:spcAft>
                <a:spcPts val="0"/>
              </a:spcAft>
              <a:buClr>
                <a:schemeClr val="dk1"/>
              </a:buClr>
              <a:buSzPts val="1100"/>
              <a:buFont typeface="Arial"/>
              <a:buNone/>
            </a:pPr>
            <a:r>
              <a:t/>
            </a:r>
            <a:endParaRPr b="1" sz="1600"/>
          </a:p>
          <a:p>
            <a:pPr indent="0" lvl="0" marL="0" rtl="0" algn="l">
              <a:spcBef>
                <a:spcPts val="0"/>
              </a:spcBef>
              <a:spcAft>
                <a:spcPts val="0"/>
              </a:spcAft>
              <a:buClr>
                <a:schemeClr val="dk1"/>
              </a:buClr>
              <a:buSzPts val="1100"/>
              <a:buFont typeface="Arial"/>
              <a:buNone/>
            </a:pPr>
            <a:r>
              <a:rPr b="1" lang="en" sz="1600"/>
              <a:t>TSC Knowledge:</a:t>
            </a:r>
            <a:endParaRPr b="1" sz="1600"/>
          </a:p>
          <a:p>
            <a:pPr indent="0" lvl="0" marL="0" rtl="0" algn="l">
              <a:spcBef>
                <a:spcPts val="0"/>
              </a:spcBef>
              <a:spcAft>
                <a:spcPts val="0"/>
              </a:spcAft>
              <a:buNone/>
            </a:pPr>
            <a:r>
              <a:rPr lang="en" sz="1600"/>
              <a:t>•	K1: Range of AI applications</a:t>
            </a:r>
            <a:endParaRPr sz="1600"/>
          </a:p>
          <a:p>
            <a:pPr indent="0" lvl="0" marL="0" rtl="0" algn="l">
              <a:spcBef>
                <a:spcPts val="0"/>
              </a:spcBef>
              <a:spcAft>
                <a:spcPts val="0"/>
              </a:spcAft>
              <a:buNone/>
            </a:pPr>
            <a:r>
              <a:rPr lang="en" sz="1600"/>
              <a:t>•	K2: Concepts pertaining to performance effectiveness and analysis</a:t>
            </a:r>
            <a:endParaRPr sz="1600"/>
          </a:p>
          <a:p>
            <a:pPr indent="0" lvl="0" marL="0" rtl="0" algn="l">
              <a:spcBef>
                <a:spcPts val="0"/>
              </a:spcBef>
              <a:spcAft>
                <a:spcPts val="0"/>
              </a:spcAft>
              <a:buNone/>
            </a:pPr>
            <a:r>
              <a:rPr lang="en" sz="1600"/>
              <a:t>•	K3: Methods of evaluating effectiveness of AI applications</a:t>
            </a:r>
            <a:endParaRPr sz="1600"/>
          </a:p>
          <a:p>
            <a:pPr indent="0" lvl="0" marL="0" rtl="0" algn="l">
              <a:spcBef>
                <a:spcPts val="0"/>
              </a:spcBef>
              <a:spcAft>
                <a:spcPts val="0"/>
              </a:spcAft>
              <a:buNone/>
            </a:pPr>
            <a:r>
              <a:rPr lang="en" sz="1600"/>
              <a:t>•	K4: Algorithm design and implementation</a:t>
            </a:r>
            <a:endParaRPr sz="1600"/>
          </a:p>
          <a:p>
            <a:pPr indent="0" lvl="0" marL="0" rtl="0" algn="l">
              <a:spcBef>
                <a:spcPts val="0"/>
              </a:spcBef>
              <a:spcAft>
                <a:spcPts val="0"/>
              </a:spcAft>
              <a:buNone/>
            </a:pPr>
            <a:r>
              <a:rPr lang="en" sz="1600"/>
              <a:t>•	K5: Methods of evaluating process improvements to the engineering processes using AI</a:t>
            </a:r>
            <a:endParaRPr sz="1600"/>
          </a:p>
          <a:p>
            <a:pPr indent="0" lvl="0" marL="0" rtl="0" algn="l">
              <a:spcBef>
                <a:spcPts val="0"/>
              </a:spcBef>
              <a:spcAft>
                <a:spcPts val="0"/>
              </a:spcAft>
              <a:buNone/>
            </a:pPr>
            <a:r>
              <a:rPr lang="en" sz="1600"/>
              <a:t>•	K6: Applicability of AI in the industry</a:t>
            </a:r>
            <a:endParaRPr sz="1600"/>
          </a:p>
          <a:p>
            <a:pPr indent="0" lvl="0" marL="0" rtl="0" algn="l">
              <a:spcBef>
                <a:spcPts val="0"/>
              </a:spcBef>
              <a:spcAft>
                <a:spcPts val="0"/>
              </a:spcAft>
              <a:buNone/>
            </a:pPr>
            <a:r>
              <a:t/>
            </a:r>
            <a:endParaRPr sz="1600"/>
          </a:p>
        </p:txBody>
      </p:sp>
      <p:sp>
        <p:nvSpPr>
          <p:cNvPr id="110" name="Google Shape;11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11" name="Google Shape;111;p2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Skills Framework TSC</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87" name="Google Shape;587;p8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588" name="Google Shape;588;p83"/>
          <p:cNvPicPr preferRelativeResize="0"/>
          <p:nvPr/>
        </p:nvPicPr>
        <p:blipFill>
          <a:blip r:embed="rId3">
            <a:alphaModFix/>
          </a:blip>
          <a:stretch>
            <a:fillRect/>
          </a:stretch>
        </p:blipFill>
        <p:spPr>
          <a:xfrm>
            <a:off x="2151575" y="665875"/>
            <a:ext cx="4840851" cy="4266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594" name="Google Shape;594;p8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595" name="Google Shape;595;p84"/>
          <p:cNvPicPr preferRelativeResize="0"/>
          <p:nvPr/>
        </p:nvPicPr>
        <p:blipFill>
          <a:blip r:embed="rId3">
            <a:alphaModFix/>
          </a:blip>
          <a:stretch>
            <a:fillRect/>
          </a:stretch>
        </p:blipFill>
        <p:spPr>
          <a:xfrm>
            <a:off x="2151575" y="665875"/>
            <a:ext cx="4840851" cy="4266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01" name="Google Shape;601;p8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602" name="Google Shape;602;p85"/>
          <p:cNvPicPr preferRelativeResize="0"/>
          <p:nvPr/>
        </p:nvPicPr>
        <p:blipFill>
          <a:blip r:embed="rId3">
            <a:alphaModFix/>
          </a:blip>
          <a:stretch>
            <a:fillRect/>
          </a:stretch>
        </p:blipFill>
        <p:spPr>
          <a:xfrm>
            <a:off x="219888" y="657425"/>
            <a:ext cx="4068322" cy="4265999"/>
          </a:xfrm>
          <a:prstGeom prst="rect">
            <a:avLst/>
          </a:prstGeom>
          <a:noFill/>
          <a:ln>
            <a:noFill/>
          </a:ln>
        </p:spPr>
      </p:pic>
      <p:pic>
        <p:nvPicPr>
          <p:cNvPr id="603" name="Google Shape;603;p85"/>
          <p:cNvPicPr preferRelativeResize="0"/>
          <p:nvPr/>
        </p:nvPicPr>
        <p:blipFill>
          <a:blip r:embed="rId4">
            <a:alphaModFix/>
          </a:blip>
          <a:stretch>
            <a:fillRect/>
          </a:stretch>
        </p:blipFill>
        <p:spPr>
          <a:xfrm>
            <a:off x="4365475" y="921850"/>
            <a:ext cx="4601801" cy="12861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09" name="Google Shape;609;p8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610" name="Google Shape;610;p86"/>
          <p:cNvPicPr preferRelativeResize="0"/>
          <p:nvPr/>
        </p:nvPicPr>
        <p:blipFill>
          <a:blip r:embed="rId3">
            <a:alphaModFix/>
          </a:blip>
          <a:stretch>
            <a:fillRect/>
          </a:stretch>
        </p:blipFill>
        <p:spPr>
          <a:xfrm>
            <a:off x="1981025" y="640500"/>
            <a:ext cx="5181958" cy="426599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16" name="Google Shape;616;p8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617" name="Google Shape;617;p87"/>
          <p:cNvPicPr preferRelativeResize="0"/>
          <p:nvPr/>
        </p:nvPicPr>
        <p:blipFill>
          <a:blip r:embed="rId3">
            <a:alphaModFix/>
          </a:blip>
          <a:stretch>
            <a:fillRect/>
          </a:stretch>
        </p:blipFill>
        <p:spPr>
          <a:xfrm>
            <a:off x="1056813" y="665900"/>
            <a:ext cx="7030368" cy="4266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23" name="Google Shape;623;p8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624" name="Google Shape;624;p88"/>
          <p:cNvPicPr preferRelativeResize="0"/>
          <p:nvPr/>
        </p:nvPicPr>
        <p:blipFill>
          <a:blip r:embed="rId3">
            <a:alphaModFix/>
          </a:blip>
          <a:stretch>
            <a:fillRect/>
          </a:stretch>
        </p:blipFill>
        <p:spPr>
          <a:xfrm>
            <a:off x="1751300" y="640500"/>
            <a:ext cx="5545799" cy="4266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30" name="Google Shape;630;p8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631" name="Google Shape;631;p89"/>
          <p:cNvPicPr preferRelativeResize="0"/>
          <p:nvPr/>
        </p:nvPicPr>
        <p:blipFill>
          <a:blip r:embed="rId3">
            <a:alphaModFix/>
          </a:blip>
          <a:stretch>
            <a:fillRect/>
          </a:stretch>
        </p:blipFill>
        <p:spPr>
          <a:xfrm>
            <a:off x="152400" y="725100"/>
            <a:ext cx="5160483" cy="4265999"/>
          </a:xfrm>
          <a:prstGeom prst="rect">
            <a:avLst/>
          </a:prstGeom>
          <a:noFill/>
          <a:ln>
            <a:noFill/>
          </a:ln>
        </p:spPr>
      </p:pic>
      <p:pic>
        <p:nvPicPr>
          <p:cNvPr id="632" name="Google Shape;632;p89"/>
          <p:cNvPicPr preferRelativeResize="0"/>
          <p:nvPr/>
        </p:nvPicPr>
        <p:blipFill>
          <a:blip r:embed="rId4">
            <a:alphaModFix/>
          </a:blip>
          <a:stretch>
            <a:fillRect/>
          </a:stretch>
        </p:blipFill>
        <p:spPr>
          <a:xfrm>
            <a:off x="5465283" y="725100"/>
            <a:ext cx="2516007" cy="426600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38" name="Google Shape;638;p9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639" name="Google Shape;639;p90"/>
          <p:cNvPicPr preferRelativeResize="0"/>
          <p:nvPr/>
        </p:nvPicPr>
        <p:blipFill>
          <a:blip r:embed="rId3">
            <a:alphaModFix/>
          </a:blip>
          <a:stretch>
            <a:fillRect/>
          </a:stretch>
        </p:blipFill>
        <p:spPr>
          <a:xfrm>
            <a:off x="706175" y="682800"/>
            <a:ext cx="7731656" cy="42660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45" name="Google Shape;645;p9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646" name="Google Shape;646;p91"/>
          <p:cNvPicPr preferRelativeResize="0"/>
          <p:nvPr/>
        </p:nvPicPr>
        <p:blipFill>
          <a:blip r:embed="rId3">
            <a:alphaModFix/>
          </a:blip>
          <a:stretch>
            <a:fillRect/>
          </a:stretch>
        </p:blipFill>
        <p:spPr>
          <a:xfrm>
            <a:off x="1778750" y="669799"/>
            <a:ext cx="5857449" cy="3600850"/>
          </a:xfrm>
          <a:prstGeom prst="rect">
            <a:avLst/>
          </a:prstGeom>
          <a:noFill/>
          <a:ln>
            <a:noFill/>
          </a:ln>
        </p:spPr>
      </p:pic>
      <p:sp>
        <p:nvSpPr>
          <p:cNvPr id="647" name="Google Shape;647;p91"/>
          <p:cNvSpPr txBox="1"/>
          <p:nvPr/>
        </p:nvSpPr>
        <p:spPr>
          <a:xfrm>
            <a:off x="253650" y="4270650"/>
            <a:ext cx="876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If your execution is successful, you should see a response without any errors.</a:t>
            </a:r>
            <a:endParaRPr sz="1800">
              <a:solidFill>
                <a:schemeClr val="dk2"/>
              </a:solidFill>
            </a:endParaRPr>
          </a:p>
          <a:p>
            <a:pPr indent="0" lvl="0" marL="0" rtl="0" algn="l">
              <a:spcBef>
                <a:spcPts val="0"/>
              </a:spcBef>
              <a:spcAft>
                <a:spcPts val="0"/>
              </a:spcAft>
              <a:buNone/>
            </a:pPr>
            <a:r>
              <a:rPr lang="en" sz="1800">
                <a:solidFill>
                  <a:schemeClr val="dk2"/>
                </a:solidFill>
              </a:rPr>
              <a:t>Great!</a:t>
            </a:r>
            <a:endParaRPr sz="1800">
              <a:solidFill>
                <a:schemeClr val="dk2"/>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53" name="Google Shape;653;p9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Google Cloud</a:t>
            </a:r>
            <a:endParaRPr/>
          </a:p>
        </p:txBody>
      </p:sp>
      <p:pic>
        <p:nvPicPr>
          <p:cNvPr id="654" name="Google Shape;654;p92"/>
          <p:cNvPicPr preferRelativeResize="0"/>
          <p:nvPr/>
        </p:nvPicPr>
        <p:blipFill>
          <a:blip r:embed="rId3">
            <a:alphaModFix/>
          </a:blip>
          <a:stretch>
            <a:fillRect/>
          </a:stretch>
        </p:blipFill>
        <p:spPr>
          <a:xfrm>
            <a:off x="1778750" y="669799"/>
            <a:ext cx="5857449" cy="3600850"/>
          </a:xfrm>
          <a:prstGeom prst="rect">
            <a:avLst/>
          </a:prstGeom>
          <a:noFill/>
          <a:ln>
            <a:noFill/>
          </a:ln>
        </p:spPr>
      </p:pic>
      <p:sp>
        <p:nvSpPr>
          <p:cNvPr id="655" name="Google Shape;655;p92"/>
          <p:cNvSpPr txBox="1"/>
          <p:nvPr/>
        </p:nvSpPr>
        <p:spPr>
          <a:xfrm>
            <a:off x="253650" y="4270650"/>
            <a:ext cx="876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If your execution is successful, you should see a response without any errors.</a:t>
            </a:r>
            <a:endParaRPr sz="1800">
              <a:solidFill>
                <a:schemeClr val="dk2"/>
              </a:solidFill>
            </a:endParaRPr>
          </a:p>
          <a:p>
            <a:pPr indent="0" lvl="0" marL="0" rtl="0" algn="l">
              <a:spcBef>
                <a:spcPts val="0"/>
              </a:spcBef>
              <a:spcAft>
                <a:spcPts val="0"/>
              </a:spcAft>
              <a:buNone/>
            </a:pPr>
            <a:r>
              <a:rPr lang="en" sz="1800">
                <a:solidFill>
                  <a:schemeClr val="dk2"/>
                </a:solidFill>
              </a:rPr>
              <a:t>Great!</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21"/>
          <p:cNvSpPr txBox="1"/>
          <p:nvPr>
            <p:ph idx="1" type="body"/>
          </p:nvPr>
        </p:nvSpPr>
        <p:spPr>
          <a:xfrm>
            <a:off x="151275" y="642650"/>
            <a:ext cx="8869800" cy="433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400">
                <a:solidFill>
                  <a:schemeClr val="dk1"/>
                </a:solidFill>
              </a:rPr>
              <a:t>By the end of the course, learners will be able to </a:t>
            </a:r>
            <a:endParaRPr sz="2400">
              <a:solidFill>
                <a:schemeClr val="dk1"/>
              </a:solidFill>
            </a:endParaRPr>
          </a:p>
          <a:p>
            <a:pPr indent="-381000" lvl="0" marL="457200" rtl="0" algn="l">
              <a:spcBef>
                <a:spcPts val="0"/>
              </a:spcBef>
              <a:spcAft>
                <a:spcPts val="0"/>
              </a:spcAft>
              <a:buSzPts val="2400"/>
              <a:buChar char="●"/>
            </a:pPr>
            <a:r>
              <a:rPr lang="en"/>
              <a:t>LO1: Analyze the range of LLM applications using Generative AI (GAI) and identify their industrial use cases.</a:t>
            </a:r>
            <a:endParaRPr/>
          </a:p>
          <a:p>
            <a:pPr indent="-381000" lvl="0" marL="457200" rtl="0" algn="l">
              <a:spcBef>
                <a:spcPts val="0"/>
              </a:spcBef>
              <a:spcAft>
                <a:spcPts val="0"/>
              </a:spcAft>
              <a:buSzPts val="2400"/>
              <a:buChar char="●"/>
            </a:pPr>
            <a:r>
              <a:rPr lang="en"/>
              <a:t>LO2: Establish Google Gemini GAI designs and assess improvements on engineering processes.</a:t>
            </a:r>
            <a:endParaRPr/>
          </a:p>
          <a:p>
            <a:pPr indent="-381000" lvl="0" marL="457200" rtl="0" algn="l">
              <a:spcBef>
                <a:spcPts val="0"/>
              </a:spcBef>
              <a:spcAft>
                <a:spcPts val="0"/>
              </a:spcAft>
              <a:buSzPts val="2400"/>
              <a:buChar char="●"/>
            </a:pPr>
            <a:r>
              <a:rPr lang="en"/>
              <a:t>LO3: Develop LLM applications and assess its feasibility.</a:t>
            </a:r>
            <a:endParaRPr/>
          </a:p>
          <a:p>
            <a:pPr indent="-381000" lvl="0" marL="457200" rtl="0" algn="l">
              <a:spcBef>
                <a:spcPts val="0"/>
              </a:spcBef>
              <a:spcAft>
                <a:spcPts val="0"/>
              </a:spcAft>
              <a:buSzPts val="2400"/>
              <a:buChar char="●"/>
            </a:pPr>
            <a:r>
              <a:rPr lang="en"/>
              <a:t>LO4: Evaluate the performance effectiveness of Retrieval Augmented Generation (RAG).</a:t>
            </a:r>
            <a:endParaRPr sz="2000">
              <a:solidFill>
                <a:schemeClr val="dk1"/>
              </a:solidFill>
            </a:endParaRPr>
          </a:p>
        </p:txBody>
      </p:sp>
      <p:sp>
        <p:nvSpPr>
          <p:cNvPr id="117" name="Google Shape;117;p2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 Outcomes</a:t>
            </a:r>
            <a:endParaRPr/>
          </a:p>
        </p:txBody>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3"/>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61" name="Google Shape;661;p9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Setup Vertex AI API</a:t>
            </a:r>
            <a:endParaRPr/>
          </a:p>
        </p:txBody>
      </p:sp>
      <p:pic>
        <p:nvPicPr>
          <p:cNvPr id="662" name="Google Shape;662;p93"/>
          <p:cNvPicPr preferRelativeResize="0"/>
          <p:nvPr/>
        </p:nvPicPr>
        <p:blipFill>
          <a:blip r:embed="rId3">
            <a:alphaModFix/>
          </a:blip>
          <a:stretch>
            <a:fillRect/>
          </a:stretch>
        </p:blipFill>
        <p:spPr>
          <a:xfrm>
            <a:off x="152400" y="995800"/>
            <a:ext cx="8839202" cy="166962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4"/>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68" name="Google Shape;668;p9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Multimodality: Text</a:t>
            </a:r>
            <a:endParaRPr/>
          </a:p>
        </p:txBody>
      </p:sp>
      <p:pic>
        <p:nvPicPr>
          <p:cNvPr id="669" name="Google Shape;669;p94"/>
          <p:cNvPicPr preferRelativeResize="0"/>
          <p:nvPr/>
        </p:nvPicPr>
        <p:blipFill>
          <a:blip r:embed="rId3">
            <a:alphaModFix/>
          </a:blip>
          <a:stretch>
            <a:fillRect/>
          </a:stretch>
        </p:blipFill>
        <p:spPr>
          <a:xfrm>
            <a:off x="152400" y="725100"/>
            <a:ext cx="8839204" cy="213642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5"/>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75" name="Google Shape;675;p9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Multimodality: Image + Text</a:t>
            </a:r>
            <a:endParaRPr/>
          </a:p>
        </p:txBody>
      </p:sp>
      <p:pic>
        <p:nvPicPr>
          <p:cNvPr id="676" name="Google Shape;676;p95"/>
          <p:cNvPicPr preferRelativeResize="0"/>
          <p:nvPr/>
        </p:nvPicPr>
        <p:blipFill>
          <a:blip r:embed="rId3">
            <a:alphaModFix/>
          </a:blip>
          <a:stretch>
            <a:fillRect/>
          </a:stretch>
        </p:blipFill>
        <p:spPr>
          <a:xfrm>
            <a:off x="4754475" y="733575"/>
            <a:ext cx="3165573" cy="3276200"/>
          </a:xfrm>
          <a:prstGeom prst="rect">
            <a:avLst/>
          </a:prstGeom>
          <a:noFill/>
          <a:ln>
            <a:noFill/>
          </a:ln>
        </p:spPr>
      </p:pic>
      <p:sp>
        <p:nvSpPr>
          <p:cNvPr id="677" name="Google Shape;677;p95"/>
          <p:cNvSpPr txBox="1"/>
          <p:nvPr/>
        </p:nvSpPr>
        <p:spPr>
          <a:xfrm>
            <a:off x="253800" y="1074375"/>
            <a:ext cx="487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pic>
        <p:nvPicPr>
          <p:cNvPr id="678" name="Google Shape;678;p95"/>
          <p:cNvPicPr preferRelativeResize="0"/>
          <p:nvPr/>
        </p:nvPicPr>
        <p:blipFill>
          <a:blip r:embed="rId4">
            <a:alphaModFix/>
          </a:blip>
          <a:stretch>
            <a:fillRect/>
          </a:stretch>
        </p:blipFill>
        <p:spPr>
          <a:xfrm>
            <a:off x="203150" y="799550"/>
            <a:ext cx="4326507" cy="3210225"/>
          </a:xfrm>
          <a:prstGeom prst="rect">
            <a:avLst/>
          </a:prstGeom>
          <a:noFill/>
          <a:ln>
            <a:noFill/>
          </a:ln>
        </p:spPr>
      </p:pic>
      <p:pic>
        <p:nvPicPr>
          <p:cNvPr id="679" name="Google Shape;679;p95"/>
          <p:cNvPicPr preferRelativeResize="0"/>
          <p:nvPr/>
        </p:nvPicPr>
        <p:blipFill>
          <a:blip r:embed="rId5">
            <a:alphaModFix/>
          </a:blip>
          <a:stretch>
            <a:fillRect/>
          </a:stretch>
        </p:blipFill>
        <p:spPr>
          <a:xfrm>
            <a:off x="143925" y="4170650"/>
            <a:ext cx="8840274" cy="7510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96"/>
          <p:cNvPicPr preferRelativeResize="0"/>
          <p:nvPr/>
        </p:nvPicPr>
        <p:blipFill>
          <a:blip r:embed="rId3">
            <a:alphaModFix/>
          </a:blip>
          <a:stretch>
            <a:fillRect/>
          </a:stretch>
        </p:blipFill>
        <p:spPr>
          <a:xfrm>
            <a:off x="253800" y="736000"/>
            <a:ext cx="8942382" cy="3776938"/>
          </a:xfrm>
          <a:prstGeom prst="rect">
            <a:avLst/>
          </a:prstGeom>
          <a:noFill/>
          <a:ln>
            <a:noFill/>
          </a:ln>
        </p:spPr>
      </p:pic>
      <p:sp>
        <p:nvSpPr>
          <p:cNvPr id="685" name="Google Shape;685;p9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86" name="Google Shape;686;p9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Multimodality: Video + Text</a:t>
            </a:r>
            <a:endParaRPr/>
          </a:p>
        </p:txBody>
      </p:sp>
      <p:sp>
        <p:nvSpPr>
          <p:cNvPr id="687" name="Google Shape;687;p96"/>
          <p:cNvSpPr txBox="1"/>
          <p:nvPr/>
        </p:nvSpPr>
        <p:spPr>
          <a:xfrm>
            <a:off x="253800" y="1074375"/>
            <a:ext cx="487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pic>
        <p:nvPicPr>
          <p:cNvPr id="688" name="Google Shape;688;p96"/>
          <p:cNvPicPr preferRelativeResize="0"/>
          <p:nvPr/>
        </p:nvPicPr>
        <p:blipFill>
          <a:blip r:embed="rId4">
            <a:alphaModFix/>
          </a:blip>
          <a:stretch>
            <a:fillRect/>
          </a:stretch>
        </p:blipFill>
        <p:spPr>
          <a:xfrm>
            <a:off x="5959477" y="631925"/>
            <a:ext cx="2940197" cy="17171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7"/>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94" name="Google Shape;694;p9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Default Parameter Values</a:t>
            </a:r>
            <a:endParaRPr/>
          </a:p>
        </p:txBody>
      </p:sp>
      <p:pic>
        <p:nvPicPr>
          <p:cNvPr id="695" name="Google Shape;695;p97"/>
          <p:cNvPicPr preferRelativeResize="0"/>
          <p:nvPr/>
        </p:nvPicPr>
        <p:blipFill>
          <a:blip r:embed="rId3">
            <a:alphaModFix/>
          </a:blip>
          <a:stretch>
            <a:fillRect/>
          </a:stretch>
        </p:blipFill>
        <p:spPr>
          <a:xfrm>
            <a:off x="1954325" y="648950"/>
            <a:ext cx="5102049" cy="42659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8"/>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701" name="Google Shape;701;p9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 Temperature and Top K</a:t>
            </a:r>
            <a:endParaRPr/>
          </a:p>
        </p:txBody>
      </p:sp>
      <p:pic>
        <p:nvPicPr>
          <p:cNvPr id="702" name="Google Shape;702;p98"/>
          <p:cNvPicPr preferRelativeResize="0"/>
          <p:nvPr/>
        </p:nvPicPr>
        <p:blipFill>
          <a:blip r:embed="rId3">
            <a:alphaModFix/>
          </a:blip>
          <a:stretch>
            <a:fillRect/>
          </a:stretch>
        </p:blipFill>
        <p:spPr>
          <a:xfrm>
            <a:off x="152400" y="725100"/>
            <a:ext cx="8839204" cy="279677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9"/>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708" name="Google Shape;708;p9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 Temperature and Top K</a:t>
            </a:r>
            <a:endParaRPr/>
          </a:p>
        </p:txBody>
      </p:sp>
      <p:pic>
        <p:nvPicPr>
          <p:cNvPr id="709" name="Google Shape;709;p99"/>
          <p:cNvPicPr preferRelativeResize="0"/>
          <p:nvPr/>
        </p:nvPicPr>
        <p:blipFill>
          <a:blip r:embed="rId3">
            <a:alphaModFix/>
          </a:blip>
          <a:stretch>
            <a:fillRect/>
          </a:stretch>
        </p:blipFill>
        <p:spPr>
          <a:xfrm>
            <a:off x="152400" y="835075"/>
            <a:ext cx="8839204" cy="150629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0"/>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715" name="Google Shape;715;p10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P</a:t>
            </a:r>
            <a:endParaRPr/>
          </a:p>
        </p:txBody>
      </p:sp>
      <p:pic>
        <p:nvPicPr>
          <p:cNvPr id="716" name="Google Shape;716;p100"/>
          <p:cNvPicPr preferRelativeResize="0"/>
          <p:nvPr/>
        </p:nvPicPr>
        <p:blipFill>
          <a:blip r:embed="rId3">
            <a:alphaModFix/>
          </a:blip>
          <a:stretch>
            <a:fillRect/>
          </a:stretch>
        </p:blipFill>
        <p:spPr>
          <a:xfrm>
            <a:off x="152400" y="725100"/>
            <a:ext cx="8839204" cy="156239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1"/>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722" name="Google Shape;722;p10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Max Output Tokens</a:t>
            </a:r>
            <a:endParaRPr/>
          </a:p>
        </p:txBody>
      </p:sp>
      <p:pic>
        <p:nvPicPr>
          <p:cNvPr id="723" name="Google Shape;723;p101"/>
          <p:cNvPicPr preferRelativeResize="0"/>
          <p:nvPr/>
        </p:nvPicPr>
        <p:blipFill>
          <a:blip r:embed="rId3">
            <a:alphaModFix/>
          </a:blip>
          <a:stretch>
            <a:fillRect/>
          </a:stretch>
        </p:blipFill>
        <p:spPr>
          <a:xfrm>
            <a:off x="152400" y="725100"/>
            <a:ext cx="8757694" cy="378571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2"/>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729" name="Google Shape;729;p10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Stop Sequences</a:t>
            </a:r>
            <a:endParaRPr/>
          </a:p>
        </p:txBody>
      </p:sp>
      <p:pic>
        <p:nvPicPr>
          <p:cNvPr id="730" name="Google Shape;730;p102"/>
          <p:cNvPicPr preferRelativeResize="0"/>
          <p:nvPr/>
        </p:nvPicPr>
        <p:blipFill>
          <a:blip r:embed="rId3">
            <a:alphaModFix/>
          </a:blip>
          <a:stretch>
            <a:fillRect/>
          </a:stretch>
        </p:blipFill>
        <p:spPr>
          <a:xfrm>
            <a:off x="152400" y="725100"/>
            <a:ext cx="8839199" cy="36164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sp>
        <p:nvSpPr>
          <p:cNvPr id="123" name="Google Shape;123;p22"/>
          <p:cNvSpPr txBox="1"/>
          <p:nvPr>
            <p:ph idx="1" type="body"/>
          </p:nvPr>
        </p:nvSpPr>
        <p:spPr>
          <a:xfrm>
            <a:off x="163350" y="590700"/>
            <a:ext cx="8817300" cy="4420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a:solidFill>
                  <a:schemeClr val="dk1"/>
                </a:solidFill>
              </a:rPr>
              <a:t>Topic 1 Overview of Large Language Model (LLM)</a:t>
            </a:r>
            <a:endParaRPr b="1">
              <a:solidFill>
                <a:schemeClr val="dk1"/>
              </a:solidFill>
            </a:endParaRPr>
          </a:p>
          <a:p>
            <a:pPr indent="-342900" lvl="0" marL="457200" rtl="0" algn="l">
              <a:spcBef>
                <a:spcPts val="0"/>
              </a:spcBef>
              <a:spcAft>
                <a:spcPts val="0"/>
              </a:spcAft>
              <a:buSzPts val="1800"/>
              <a:buChar char="•"/>
            </a:pPr>
            <a:r>
              <a:rPr b="1" lang="en" sz="1800">
                <a:solidFill>
                  <a:schemeClr val="dk1"/>
                </a:solidFill>
              </a:rPr>
              <a:t>What is  Large Language Model? </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Use cases of LLM applications </a:t>
            </a:r>
            <a:endParaRPr b="1"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Introduction to Gemini LLM</a:t>
            </a:r>
            <a:endParaRPr b="1" sz="1800">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Topic 2 Multimodal Prompting with Gemini Pro LLM</a:t>
            </a:r>
            <a:endParaRPr b="1">
              <a:solidFill>
                <a:schemeClr val="dk1"/>
              </a:solidFill>
            </a:endParaRPr>
          </a:p>
          <a:p>
            <a:pPr indent="-342900" lvl="0" marL="457200" rtl="0" algn="l">
              <a:spcBef>
                <a:spcPts val="0"/>
              </a:spcBef>
              <a:spcAft>
                <a:spcPts val="0"/>
              </a:spcAft>
              <a:buSzPts val="1800"/>
              <a:buChar char="•"/>
            </a:pPr>
            <a:r>
              <a:rPr b="1" lang="en" sz="1800">
                <a:solidFill>
                  <a:schemeClr val="dk1"/>
                </a:solidFill>
              </a:rPr>
              <a:t>Introduction to Google AI Studio</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What is Multimodal Prompting</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Multimodal Prompting with Google API Key</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Introduction to Vertex AI</a:t>
            </a:r>
            <a:endParaRPr b="1" sz="1800">
              <a:solidFill>
                <a:schemeClr val="dk1"/>
              </a:solidFill>
            </a:endParaRPr>
          </a:p>
          <a:p>
            <a:pPr indent="-342900" lvl="0" marL="457200" rtl="0" algn="l">
              <a:spcBef>
                <a:spcPts val="0"/>
              </a:spcBef>
              <a:spcAft>
                <a:spcPts val="0"/>
              </a:spcAft>
              <a:buSzPts val="1800"/>
              <a:buChar char="•"/>
            </a:pPr>
            <a:r>
              <a:rPr b="1" lang="en" sz="1800">
                <a:solidFill>
                  <a:schemeClr val="dk1"/>
                </a:solidFill>
              </a:rPr>
              <a:t>Multimodal Prompting with Vertex AI</a:t>
            </a:r>
            <a:endParaRPr b="1" sz="1800">
              <a:solidFill>
                <a:schemeClr val="dk1"/>
              </a:solidFill>
            </a:endParaRPr>
          </a:p>
          <a:p>
            <a:pPr indent="0" lvl="0" marL="457200" rtl="0" algn="l">
              <a:spcBef>
                <a:spcPts val="0"/>
              </a:spcBef>
              <a:spcAft>
                <a:spcPts val="0"/>
              </a:spcAft>
              <a:buNone/>
            </a:pPr>
            <a:r>
              <a:t/>
            </a:r>
            <a:endParaRPr b="1">
              <a:solidFill>
                <a:schemeClr val="dk1"/>
              </a:solidFill>
            </a:endParaRPr>
          </a:p>
        </p:txBody>
      </p:sp>
      <p:sp>
        <p:nvSpPr>
          <p:cNvPr id="124" name="Google Shape;124;p22"/>
          <p:cNvSpPr txBox="1"/>
          <p:nvPr/>
        </p:nvSpPr>
        <p:spPr>
          <a:xfrm>
            <a:off x="0" y="76194"/>
            <a:ext cx="9144000" cy="514500"/>
          </a:xfrm>
          <a:prstGeom prst="rect">
            <a:avLst/>
          </a:prstGeom>
          <a:noFill/>
          <a:ln>
            <a:noFill/>
          </a:ln>
        </p:spPr>
        <p:txBody>
          <a:bodyPr anchorCtr="0" anchor="ctr" bIns="45700" lIns="91425" spcFirstLastPara="1" rIns="91425" wrap="square" tIns="45700">
            <a:noAutofit/>
          </a:bodyPr>
          <a:lstStyle/>
          <a:p>
            <a:pPr indent="0" lvl="0" marL="0" rtl="0" algn="ctr">
              <a:lnSpc>
                <a:spcPct val="80000"/>
              </a:lnSpc>
              <a:spcBef>
                <a:spcPts val="0"/>
              </a:spcBef>
              <a:spcAft>
                <a:spcPts val="0"/>
              </a:spcAft>
              <a:buNone/>
            </a:pPr>
            <a:r>
              <a:rPr b="1" lang="en" sz="3600"/>
              <a:t>Course Outline</a:t>
            </a:r>
            <a:endParaRPr b="1" sz="3600">
              <a:solidFill>
                <a:srgbClr val="000000"/>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3"/>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 Requirement</a:t>
            </a:r>
            <a:endParaRPr/>
          </a:p>
        </p:txBody>
      </p:sp>
      <p:sp>
        <p:nvSpPr>
          <p:cNvPr id="736" name="Google Shape;736;p103"/>
          <p:cNvSpPr txBox="1"/>
          <p:nvPr>
            <p:ph idx="1" type="body"/>
          </p:nvPr>
        </p:nvSpPr>
        <p:spPr>
          <a:xfrm>
            <a:off x="151275" y="642650"/>
            <a:ext cx="4636800" cy="4103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Image to tokens: Use up to 3000 images.</a:t>
            </a:r>
            <a:endParaRPr/>
          </a:p>
          <a:p>
            <a:pPr indent="-381000" lvl="0" marL="457200" rtl="0" algn="l">
              <a:spcBef>
                <a:spcPts val="0"/>
              </a:spcBef>
              <a:spcAft>
                <a:spcPts val="0"/>
              </a:spcAft>
              <a:buSzPts val="2400"/>
              <a:buChar char="●"/>
            </a:pPr>
            <a:r>
              <a:rPr lang="en"/>
              <a:t>Image type: PNG or JPEG</a:t>
            </a:r>
            <a:endParaRPr/>
          </a:p>
          <a:p>
            <a:pPr indent="-381000" lvl="0" marL="457200" rtl="0" algn="l">
              <a:spcBef>
                <a:spcPts val="0"/>
              </a:spcBef>
              <a:spcAft>
                <a:spcPts val="0"/>
              </a:spcAft>
              <a:buSzPts val="2400"/>
              <a:buChar char="●"/>
            </a:pPr>
            <a:r>
              <a:rPr lang="en"/>
              <a:t>Image pixels: The number of pixels in an image isn't limited. However, larger images are scaled down and padded.</a:t>
            </a:r>
            <a:endParaRPr/>
          </a:p>
          <a:p>
            <a:pPr indent="-381000" lvl="0" marL="457200" rtl="0" algn="l">
              <a:spcBef>
                <a:spcPts val="0"/>
              </a:spcBef>
              <a:spcAft>
                <a:spcPts val="0"/>
              </a:spcAft>
              <a:buSzPts val="2400"/>
              <a:buChar char="●"/>
            </a:pPr>
            <a:r>
              <a:rPr lang="en"/>
              <a:t>Image to tokens: Each image accounts for 258 tokens</a:t>
            </a:r>
            <a:endParaRPr/>
          </a:p>
        </p:txBody>
      </p:sp>
      <p:pic>
        <p:nvPicPr>
          <p:cNvPr id="737" name="Google Shape;737;p103"/>
          <p:cNvPicPr preferRelativeResize="0"/>
          <p:nvPr/>
        </p:nvPicPr>
        <p:blipFill rotWithShape="1">
          <a:blip r:embed="rId3">
            <a:alphaModFix/>
          </a:blip>
          <a:srcRect b="0" l="18123" r="9700" t="0"/>
          <a:stretch/>
        </p:blipFill>
        <p:spPr>
          <a:xfrm>
            <a:off x="5170750" y="642650"/>
            <a:ext cx="3872677" cy="3358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4"/>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 Clear and Concise</a:t>
            </a:r>
            <a:endParaRPr/>
          </a:p>
        </p:txBody>
      </p:sp>
      <p:pic>
        <p:nvPicPr>
          <p:cNvPr id="743" name="Google Shape;743;p104"/>
          <p:cNvPicPr preferRelativeResize="0"/>
          <p:nvPr/>
        </p:nvPicPr>
        <p:blipFill>
          <a:blip r:embed="rId3">
            <a:alphaModFix/>
          </a:blip>
          <a:stretch>
            <a:fillRect/>
          </a:stretch>
        </p:blipFill>
        <p:spPr>
          <a:xfrm>
            <a:off x="964550" y="623600"/>
            <a:ext cx="7754640" cy="4266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5"/>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Assign a Role</a:t>
            </a:r>
            <a:endParaRPr/>
          </a:p>
        </p:txBody>
      </p:sp>
      <p:pic>
        <p:nvPicPr>
          <p:cNvPr id="749" name="Google Shape;749;p105"/>
          <p:cNvPicPr preferRelativeResize="0"/>
          <p:nvPr/>
        </p:nvPicPr>
        <p:blipFill>
          <a:blip r:embed="rId3">
            <a:alphaModFix/>
          </a:blip>
          <a:stretch>
            <a:fillRect/>
          </a:stretch>
        </p:blipFill>
        <p:spPr>
          <a:xfrm>
            <a:off x="152400" y="725100"/>
            <a:ext cx="8839200" cy="399073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6"/>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does assigning a Role matter?</a:t>
            </a:r>
            <a:endParaRPr/>
          </a:p>
        </p:txBody>
      </p:sp>
      <p:sp>
        <p:nvSpPr>
          <p:cNvPr id="755" name="Google Shape;755;p106"/>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It provides </a:t>
            </a:r>
            <a:r>
              <a:rPr b="1" lang="en"/>
              <a:t>clarity</a:t>
            </a:r>
            <a:r>
              <a:rPr lang="en"/>
              <a:t> to the model.</a:t>
            </a:r>
            <a:endParaRPr/>
          </a:p>
          <a:p>
            <a:pPr indent="-381000" lvl="0" marL="457200" rtl="0" algn="l">
              <a:spcBef>
                <a:spcPts val="0"/>
              </a:spcBef>
              <a:spcAft>
                <a:spcPts val="0"/>
              </a:spcAft>
              <a:buSzPts val="2400"/>
              <a:buChar char="●"/>
            </a:pPr>
            <a:r>
              <a:rPr lang="en"/>
              <a:t>It allows the model to </a:t>
            </a:r>
            <a:r>
              <a:rPr b="1" lang="en"/>
              <a:t>focus</a:t>
            </a:r>
            <a:r>
              <a:rPr lang="en"/>
              <a:t> on what you are asking it to do.</a:t>
            </a:r>
            <a:endParaRPr/>
          </a:p>
          <a:p>
            <a:pPr indent="-381000" lvl="0" marL="457200" rtl="0" algn="l">
              <a:spcBef>
                <a:spcPts val="0"/>
              </a:spcBef>
              <a:spcAft>
                <a:spcPts val="0"/>
              </a:spcAft>
              <a:buSzPts val="2400"/>
              <a:buChar char="●"/>
            </a:pPr>
            <a:r>
              <a:rPr lang="en"/>
              <a:t>It encourages the model to maintain </a:t>
            </a:r>
            <a:r>
              <a:rPr b="1" lang="en"/>
              <a:t>consistency</a:t>
            </a:r>
            <a:r>
              <a:rPr lang="en"/>
              <a:t> throughout its output.</a:t>
            </a:r>
            <a:endParaRPr/>
          </a:p>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7"/>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 a Prompt</a:t>
            </a:r>
            <a:endParaRPr/>
          </a:p>
        </p:txBody>
      </p:sp>
      <p:pic>
        <p:nvPicPr>
          <p:cNvPr id="761" name="Google Shape;761;p107"/>
          <p:cNvPicPr preferRelativeResize="0"/>
          <p:nvPr/>
        </p:nvPicPr>
        <p:blipFill>
          <a:blip r:embed="rId3">
            <a:alphaModFix/>
          </a:blip>
          <a:stretch>
            <a:fillRect/>
          </a:stretch>
        </p:blipFill>
        <p:spPr>
          <a:xfrm>
            <a:off x="1531325" y="572700"/>
            <a:ext cx="6424699" cy="4266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8"/>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 Prompts</a:t>
            </a:r>
            <a:endParaRPr/>
          </a:p>
        </p:txBody>
      </p:sp>
      <p:sp>
        <p:nvSpPr>
          <p:cNvPr id="767" name="Google Shape;767;p108"/>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well-structured prompt does three key things:</a:t>
            </a:r>
            <a:endParaRPr/>
          </a:p>
          <a:p>
            <a:pPr indent="-381000" lvl="0" marL="457200" rtl="0" algn="l">
              <a:spcBef>
                <a:spcPts val="0"/>
              </a:spcBef>
              <a:spcAft>
                <a:spcPts val="0"/>
              </a:spcAft>
              <a:buSzPts val="2400"/>
              <a:buChar char="●"/>
            </a:pPr>
            <a:r>
              <a:rPr lang="en"/>
              <a:t>Organizes Information</a:t>
            </a:r>
            <a:endParaRPr/>
          </a:p>
          <a:p>
            <a:pPr indent="-381000" lvl="0" marL="457200" rtl="0" algn="l">
              <a:spcBef>
                <a:spcPts val="0"/>
              </a:spcBef>
              <a:spcAft>
                <a:spcPts val="0"/>
              </a:spcAft>
              <a:buSzPts val="2400"/>
              <a:buChar char="●"/>
            </a:pPr>
            <a:r>
              <a:rPr lang="en"/>
              <a:t>Guides Interpretation</a:t>
            </a:r>
            <a:endParaRPr/>
          </a:p>
          <a:p>
            <a:pPr indent="-381000" lvl="0" marL="457200" rtl="0" algn="l">
              <a:spcBef>
                <a:spcPts val="0"/>
              </a:spcBef>
              <a:spcAft>
                <a:spcPts val="0"/>
              </a:spcAft>
              <a:buSzPts val="2400"/>
              <a:buChar char="●"/>
            </a:pPr>
            <a:r>
              <a:rPr lang="en"/>
              <a:t>Encourages Desired Output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09"/>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 Prompts</a:t>
            </a:r>
            <a:endParaRPr/>
          </a:p>
        </p:txBody>
      </p:sp>
      <p:sp>
        <p:nvSpPr>
          <p:cNvPr id="773" name="Google Shape;773;p109"/>
          <p:cNvSpPr txBox="1"/>
          <p:nvPr>
            <p:ph idx="1" type="body"/>
          </p:nvPr>
        </p:nvSpPr>
        <p:spPr>
          <a:xfrm>
            <a:off x="151275" y="642650"/>
            <a:ext cx="8869800" cy="4339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Role: </a:t>
            </a:r>
            <a:r>
              <a:rPr lang="en" sz="2000"/>
              <a:t>Clearly define the role you want the model to take on. This helps it understand its purpose and adjust its responses accordingly.</a:t>
            </a:r>
            <a:endParaRPr sz="2000"/>
          </a:p>
          <a:p>
            <a:pPr indent="-355600" lvl="0" marL="457200" rtl="0" algn="l">
              <a:spcBef>
                <a:spcPts val="0"/>
              </a:spcBef>
              <a:spcAft>
                <a:spcPts val="0"/>
              </a:spcAft>
              <a:buSzPts val="2000"/>
              <a:buChar char="●"/>
            </a:pPr>
            <a:r>
              <a:rPr b="1" lang="en" sz="2000"/>
              <a:t>Objective: </a:t>
            </a:r>
            <a:r>
              <a:rPr lang="en" sz="2000"/>
              <a:t>State the goal you want the model to achieve. This could be answering a question, summarizing a document, generating code, or providing insights.</a:t>
            </a:r>
            <a:endParaRPr sz="2000"/>
          </a:p>
          <a:p>
            <a:pPr indent="-355600" lvl="0" marL="457200" rtl="0" algn="l">
              <a:spcBef>
                <a:spcPts val="0"/>
              </a:spcBef>
              <a:spcAft>
                <a:spcPts val="0"/>
              </a:spcAft>
              <a:buSzPts val="2000"/>
              <a:buChar char="●"/>
            </a:pPr>
            <a:r>
              <a:rPr b="1" lang="en" sz="2000"/>
              <a:t>Context: </a:t>
            </a:r>
            <a:r>
              <a:rPr lang="en" sz="2000"/>
              <a:t>Provide any background information or relevant data the model needs to understand the task and generate accurate responses. This could include text, images, charts, or other data sources.</a:t>
            </a:r>
            <a:endParaRPr sz="2000"/>
          </a:p>
          <a:p>
            <a:pPr indent="-355600" lvl="0" marL="457200" rtl="0" algn="l">
              <a:spcBef>
                <a:spcPts val="0"/>
              </a:spcBef>
              <a:spcAft>
                <a:spcPts val="0"/>
              </a:spcAft>
              <a:buSzPts val="2000"/>
              <a:buChar char="●"/>
            </a:pPr>
            <a:r>
              <a:rPr b="1" lang="en" sz="2000"/>
              <a:t>Constraints: </a:t>
            </a:r>
            <a:r>
              <a:rPr lang="en" sz="2000"/>
              <a:t>Specify any limitations or requirements you want the model to adhere to. This might include the length of the response, the format of the output, or restrictions on certain types of content.</a:t>
            </a:r>
            <a:endParaRPr sz="18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10"/>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Order Can Matter</a:t>
            </a:r>
            <a:endParaRPr/>
          </a:p>
        </p:txBody>
      </p:sp>
      <p:pic>
        <p:nvPicPr>
          <p:cNvPr id="779" name="Google Shape;779;p110"/>
          <p:cNvPicPr preferRelativeResize="0"/>
          <p:nvPr/>
        </p:nvPicPr>
        <p:blipFill>
          <a:blip r:embed="rId3">
            <a:alphaModFix/>
          </a:blip>
          <a:stretch>
            <a:fillRect/>
          </a:stretch>
        </p:blipFill>
        <p:spPr>
          <a:xfrm>
            <a:off x="152400" y="708175"/>
            <a:ext cx="8839201" cy="39260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11"/>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Order Can Matter</a:t>
            </a:r>
            <a:endParaRPr/>
          </a:p>
        </p:txBody>
      </p:sp>
      <p:pic>
        <p:nvPicPr>
          <p:cNvPr id="785" name="Google Shape;785;p111"/>
          <p:cNvPicPr preferRelativeResize="0"/>
          <p:nvPr/>
        </p:nvPicPr>
        <p:blipFill>
          <a:blip r:embed="rId3">
            <a:alphaModFix/>
          </a:blip>
          <a:stretch>
            <a:fillRect/>
          </a:stretch>
        </p:blipFill>
        <p:spPr>
          <a:xfrm>
            <a:off x="186250" y="1099750"/>
            <a:ext cx="4686675" cy="3612175"/>
          </a:xfrm>
          <a:prstGeom prst="rect">
            <a:avLst/>
          </a:prstGeom>
          <a:noFill/>
          <a:ln>
            <a:noFill/>
          </a:ln>
        </p:spPr>
      </p:pic>
      <p:sp>
        <p:nvSpPr>
          <p:cNvPr id="786" name="Google Shape;786;p111"/>
          <p:cNvSpPr txBox="1"/>
          <p:nvPr/>
        </p:nvSpPr>
        <p:spPr>
          <a:xfrm>
            <a:off x="5160425" y="1260500"/>
            <a:ext cx="4001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chemeClr val="dk2"/>
                </a:solidFill>
              </a:rPr>
              <a:t>Why Order matters?</a:t>
            </a:r>
            <a:endParaRPr sz="2400">
              <a:solidFill>
                <a:schemeClr val="dk2"/>
              </a:solidFill>
            </a:endParaRPr>
          </a:p>
          <a:p>
            <a:pPr indent="0" lvl="0" marL="0" rtl="0" algn="l">
              <a:spcBef>
                <a:spcPts val="0"/>
              </a:spcBef>
              <a:spcAft>
                <a:spcPts val="0"/>
              </a:spcAft>
              <a:buClr>
                <a:schemeClr val="dk1"/>
              </a:buClr>
              <a:buSzPts val="1100"/>
              <a:buFont typeface="Arial"/>
              <a:buNone/>
            </a:pPr>
            <a:r>
              <a:t/>
            </a:r>
            <a:endParaRPr sz="2400">
              <a:solidFill>
                <a:schemeClr val="dk2"/>
              </a:solidFill>
            </a:endParaRPr>
          </a:p>
          <a:p>
            <a:pPr indent="0" lvl="0" marL="0" rtl="0" algn="l">
              <a:spcBef>
                <a:spcPts val="0"/>
              </a:spcBef>
              <a:spcAft>
                <a:spcPts val="0"/>
              </a:spcAft>
              <a:buClr>
                <a:schemeClr val="dk1"/>
              </a:buClr>
              <a:buSzPts val="1100"/>
              <a:buFont typeface="Arial"/>
              <a:buNone/>
            </a:pPr>
            <a:r>
              <a:rPr lang="en" sz="2400">
                <a:solidFill>
                  <a:schemeClr val="dk2"/>
                </a:solidFill>
              </a:rPr>
              <a:t>Contextual Understanding</a:t>
            </a:r>
            <a:endParaRPr sz="2400">
              <a:solidFill>
                <a:schemeClr val="dk2"/>
              </a:solidFill>
            </a:endParaRPr>
          </a:p>
          <a:p>
            <a:pPr indent="0" lvl="0" marL="0" rtl="0" algn="l">
              <a:spcBef>
                <a:spcPts val="0"/>
              </a:spcBef>
              <a:spcAft>
                <a:spcPts val="0"/>
              </a:spcAft>
              <a:buClr>
                <a:schemeClr val="dk1"/>
              </a:buClr>
              <a:buSzPts val="1100"/>
              <a:buFont typeface="Arial"/>
              <a:buNone/>
            </a:pPr>
            <a:r>
              <a:rPr lang="en" sz="2400">
                <a:solidFill>
                  <a:schemeClr val="dk2"/>
                </a:solidFill>
              </a:rPr>
              <a:t>Attention and Focus</a:t>
            </a:r>
            <a:endParaRPr sz="2400">
              <a:solidFill>
                <a:schemeClr val="dk2"/>
              </a:solidFill>
            </a:endParaRPr>
          </a:p>
          <a:p>
            <a:pPr indent="0" lvl="0" marL="0" rtl="0" algn="l">
              <a:spcBef>
                <a:spcPts val="0"/>
              </a:spcBef>
              <a:spcAft>
                <a:spcPts val="0"/>
              </a:spcAft>
              <a:buNone/>
            </a:pPr>
            <a:r>
              <a:t/>
            </a:r>
            <a:endParaRPr sz="2400">
              <a:solidFill>
                <a:schemeClr val="dk2"/>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2"/>
          <p:cNvSpPr txBox="1"/>
          <p:nvPr>
            <p:ph type="title"/>
          </p:nvPr>
        </p:nvSpPr>
        <p:spPr>
          <a:xfrm>
            <a:off x="0" y="0"/>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Use Case 1 - Compute Cost of a fruit salad</a:t>
            </a:r>
            <a:endParaRPr sz="3200"/>
          </a:p>
        </p:txBody>
      </p:sp>
      <p:pic>
        <p:nvPicPr>
          <p:cNvPr id="792" name="Google Shape;792;p112"/>
          <p:cNvPicPr preferRelativeResize="0"/>
          <p:nvPr/>
        </p:nvPicPr>
        <p:blipFill>
          <a:blip r:embed="rId3">
            <a:alphaModFix/>
          </a:blip>
          <a:stretch>
            <a:fillRect/>
          </a:stretch>
        </p:blipFill>
        <p:spPr>
          <a:xfrm>
            <a:off x="5321275" y="606650"/>
            <a:ext cx="3401767" cy="4266000"/>
          </a:xfrm>
          <a:prstGeom prst="rect">
            <a:avLst/>
          </a:prstGeom>
          <a:noFill/>
          <a:ln>
            <a:noFill/>
          </a:ln>
        </p:spPr>
      </p:pic>
      <p:pic>
        <p:nvPicPr>
          <p:cNvPr id="793" name="Google Shape;793;p112"/>
          <p:cNvPicPr preferRelativeResize="0"/>
          <p:nvPr/>
        </p:nvPicPr>
        <p:blipFill>
          <a:blip r:embed="rId4">
            <a:alphaModFix/>
          </a:blip>
          <a:stretch>
            <a:fillRect/>
          </a:stretch>
        </p:blipFill>
        <p:spPr>
          <a:xfrm>
            <a:off x="152400" y="725100"/>
            <a:ext cx="5016476" cy="22604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ster WSQ Slides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